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8" r:id="rId3"/>
    <p:sldId id="298" r:id="rId4"/>
    <p:sldId id="354" r:id="rId5"/>
    <p:sldId id="314" r:id="rId6"/>
    <p:sldId id="315" r:id="rId7"/>
    <p:sldId id="262" r:id="rId8"/>
    <p:sldId id="285" r:id="rId9"/>
    <p:sldId id="287" r:id="rId10"/>
    <p:sldId id="272" r:id="rId11"/>
    <p:sldId id="327" r:id="rId12"/>
    <p:sldId id="290" r:id="rId13"/>
    <p:sldId id="316" r:id="rId14"/>
    <p:sldId id="352" r:id="rId15"/>
    <p:sldId id="371" r:id="rId16"/>
    <p:sldId id="324" r:id="rId17"/>
    <p:sldId id="346" r:id="rId18"/>
    <p:sldId id="347" r:id="rId19"/>
    <p:sldId id="351" r:id="rId20"/>
    <p:sldId id="299" r:id="rId21"/>
    <p:sldId id="300" r:id="rId22"/>
    <p:sldId id="325" r:id="rId23"/>
    <p:sldId id="369" r:id="rId24"/>
    <p:sldId id="289" r:id="rId25"/>
    <p:sldId id="339" r:id="rId26"/>
    <p:sldId id="328" r:id="rId27"/>
    <p:sldId id="360" r:id="rId28"/>
    <p:sldId id="359" r:id="rId29"/>
    <p:sldId id="333" r:id="rId30"/>
    <p:sldId id="332" r:id="rId31"/>
    <p:sldId id="379" r:id="rId32"/>
    <p:sldId id="368" r:id="rId33"/>
    <p:sldId id="335" r:id="rId34"/>
    <p:sldId id="336" r:id="rId35"/>
    <p:sldId id="344" r:id="rId36"/>
    <p:sldId id="350" r:id="rId37"/>
    <p:sldId id="348" r:id="rId38"/>
    <p:sldId id="353" r:id="rId39"/>
    <p:sldId id="366" r:id="rId40"/>
    <p:sldId id="367" r:id="rId41"/>
    <p:sldId id="338" r:id="rId42"/>
    <p:sldId id="294" r:id="rId43"/>
    <p:sldId id="345" r:id="rId44"/>
    <p:sldId id="363" r:id="rId45"/>
    <p:sldId id="271"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9" autoAdjust="0"/>
    <p:restoredTop sz="69130" autoAdjust="0"/>
  </p:normalViewPr>
  <p:slideViewPr>
    <p:cSldViewPr snapToGrid="0" snapToObjects="1">
      <p:cViewPr varScale="1">
        <p:scale>
          <a:sx n="46" d="100"/>
          <a:sy n="46" d="100"/>
        </p:scale>
        <p:origin x="150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square"/>
            <c:size val="10"/>
            <c:spPr>
              <a:solidFill>
                <a:schemeClr val="tx1"/>
              </a:solidFill>
              <a:ln w="9525">
                <a:solidFill>
                  <a:schemeClr val="accent1"/>
                </a:solidFill>
              </a:ln>
              <a:effectLst/>
            </c:spPr>
          </c:marker>
          <c:errBars>
            <c:errDir val="y"/>
            <c:errBarType val="both"/>
            <c:errValType val="cust"/>
            <c:noEndCap val="0"/>
            <c:plus>
              <c:numRef>
                <c:f>Sheet2!$I$5:$I$6</c:f>
                <c:numCache>
                  <c:formatCode>General</c:formatCode>
                  <c:ptCount val="2"/>
                  <c:pt idx="0">
                    <c:v>0.47757949999999999</c:v>
                  </c:pt>
                  <c:pt idx="1">
                    <c:v>0.15759629999999999</c:v>
                  </c:pt>
                </c:numCache>
              </c:numRef>
            </c:plus>
            <c:minus>
              <c:numRef>
                <c:f>Sheet2!$I$5:$I$6</c:f>
                <c:numCache>
                  <c:formatCode>General</c:formatCode>
                  <c:ptCount val="2"/>
                  <c:pt idx="0">
                    <c:v>0.47757949999999999</c:v>
                  </c:pt>
                  <c:pt idx="1">
                    <c:v>0.15759629999999999</c:v>
                  </c:pt>
                </c:numCache>
              </c:numRef>
            </c:minus>
            <c:spPr>
              <a:noFill/>
              <a:ln w="9525" cap="flat" cmpd="sng" algn="ctr">
                <a:solidFill>
                  <a:schemeClr val="tx1">
                    <a:lumMod val="65000"/>
                    <a:lumOff val="35000"/>
                  </a:schemeClr>
                </a:solidFill>
                <a:round/>
              </a:ln>
              <a:effectLst/>
            </c:spPr>
          </c:errBars>
          <c:cat>
            <c:strRef>
              <c:f>Sheet2!$G$5:$G$6</c:f>
              <c:strCache>
                <c:ptCount val="2"/>
                <c:pt idx="0">
                  <c:v>Conifer Regen &amp; PCT</c:v>
                </c:pt>
                <c:pt idx="1">
                  <c:v>Mature</c:v>
                </c:pt>
              </c:strCache>
            </c:strRef>
          </c:cat>
          <c:val>
            <c:numRef>
              <c:f>Sheet2!$H$5:$H$6</c:f>
              <c:numCache>
                <c:formatCode>General</c:formatCode>
                <c:ptCount val="2"/>
                <c:pt idx="0">
                  <c:v>0.76807130000000001</c:v>
                </c:pt>
                <c:pt idx="1">
                  <c:v>0.373668</c:v>
                </c:pt>
              </c:numCache>
            </c:numRef>
          </c:val>
          <c:smooth val="0"/>
          <c:extLst>
            <c:ext xmlns:c16="http://schemas.microsoft.com/office/drawing/2014/chart" uri="{C3380CC4-5D6E-409C-BE32-E72D297353CC}">
              <c16:uniqueId val="{00000000-BF81-4F60-905B-19EE031F7E44}"/>
            </c:ext>
          </c:extLst>
        </c:ser>
        <c:dLbls>
          <c:showLegendKey val="0"/>
          <c:showVal val="0"/>
          <c:showCatName val="0"/>
          <c:showSerName val="0"/>
          <c:showPercent val="0"/>
          <c:showBubbleSize val="0"/>
        </c:dLbls>
        <c:marker val="1"/>
        <c:smooth val="0"/>
        <c:axId val="387826592"/>
        <c:axId val="387826200"/>
      </c:lineChart>
      <c:catAx>
        <c:axId val="3878265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826200"/>
        <c:crosses val="autoZero"/>
        <c:auto val="1"/>
        <c:lblAlgn val="ctr"/>
        <c:lblOffset val="100"/>
        <c:noMultiLvlLbl val="0"/>
      </c:catAx>
      <c:valAx>
        <c:axId val="387826200"/>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a:effectLst/>
                    <a:latin typeface="Arial" panose="020B0604020202020204" pitchFamily="34" charset="0"/>
                    <a:cs typeface="Arial" panose="020B0604020202020204" pitchFamily="34" charset="0"/>
                  </a:rPr>
                  <a:t>Probability</a:t>
                </a:r>
                <a:r>
                  <a:rPr lang="en-US" sz="1200" b="1" baseline="0">
                    <a:effectLst/>
                    <a:latin typeface="Arial" panose="020B0604020202020204" pitchFamily="34" charset="0"/>
                    <a:cs typeface="Arial" panose="020B0604020202020204" pitchFamily="34" charset="0"/>
                  </a:rPr>
                  <a:t> of Occupancy</a:t>
                </a:r>
                <a:endParaRPr lang="en-US" sz="1200" b="1">
                  <a:effectLst/>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8265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a:softEdge rad="63500"/>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noFill/>
              <a:round/>
            </a:ln>
            <a:effectLst/>
          </c:spPr>
          <c:marker>
            <c:symbol val="square"/>
            <c:size val="10"/>
            <c:spPr>
              <a:solidFill>
                <a:schemeClr val="tx1"/>
              </a:solidFill>
              <a:ln w="9525">
                <a:solidFill>
                  <a:schemeClr val="accent1"/>
                </a:solidFill>
              </a:ln>
              <a:effectLst/>
            </c:spPr>
          </c:marker>
          <c:errBars>
            <c:errDir val="y"/>
            <c:errBarType val="both"/>
            <c:errValType val="cust"/>
            <c:noEndCap val="0"/>
            <c:plus>
              <c:numRef>
                <c:f>Sheet2!$I$3:$I$6</c:f>
                <c:numCache>
                  <c:formatCode>General</c:formatCode>
                  <c:ptCount val="2"/>
                  <c:pt idx="0">
                    <c:v>0.65504410000000002</c:v>
                  </c:pt>
                  <c:pt idx="1">
                    <c:v>0.36720449999999999</c:v>
                  </c:pt>
                </c:numCache>
              </c:numRef>
            </c:plus>
            <c:minus>
              <c:numRef>
                <c:f>Sheet2!$I$3:$I$6</c:f>
                <c:numCache>
                  <c:formatCode>General</c:formatCode>
                  <c:ptCount val="2"/>
                  <c:pt idx="0">
                    <c:v>0.65504410000000002</c:v>
                  </c:pt>
                  <c:pt idx="1">
                    <c:v>0.36720449999999999</c:v>
                  </c:pt>
                </c:numCache>
              </c:numRef>
            </c:minus>
            <c:spPr>
              <a:noFill/>
              <a:ln w="9525" cap="flat" cmpd="sng" algn="ctr">
                <a:solidFill>
                  <a:schemeClr val="tx1">
                    <a:lumMod val="65000"/>
                    <a:lumOff val="35000"/>
                  </a:schemeClr>
                </a:solidFill>
                <a:round/>
              </a:ln>
              <a:effectLst/>
            </c:spPr>
          </c:errBars>
          <c:cat>
            <c:strRef>
              <c:f>Sheet2!$G$3:$G$6</c:f>
              <c:strCache>
                <c:ptCount val="2"/>
                <c:pt idx="0">
                  <c:v>Conifer Regen &amp; PCT</c:v>
                </c:pt>
                <c:pt idx="1">
                  <c:v>Mature</c:v>
                </c:pt>
              </c:strCache>
            </c:strRef>
          </c:cat>
          <c:val>
            <c:numRef>
              <c:f>Sheet2!$H$3:$H$6</c:f>
              <c:numCache>
                <c:formatCode>General</c:formatCode>
                <c:ptCount val="2"/>
                <c:pt idx="0">
                  <c:v>2.7461673000000002</c:v>
                </c:pt>
                <c:pt idx="1">
                  <c:v>0.67746459999999997</c:v>
                </c:pt>
              </c:numCache>
            </c:numRef>
          </c:val>
          <c:smooth val="0"/>
          <c:extLst>
            <c:ext xmlns:c16="http://schemas.microsoft.com/office/drawing/2014/chart" uri="{C3380CC4-5D6E-409C-BE32-E72D297353CC}">
              <c16:uniqueId val="{00000000-E559-4491-A9A1-9756469FB90D}"/>
            </c:ext>
          </c:extLst>
        </c:ser>
        <c:dLbls>
          <c:showLegendKey val="0"/>
          <c:showVal val="0"/>
          <c:showCatName val="0"/>
          <c:showSerName val="0"/>
          <c:showPercent val="0"/>
          <c:showBubbleSize val="0"/>
        </c:dLbls>
        <c:marker val="1"/>
        <c:smooth val="0"/>
        <c:axId val="387827376"/>
        <c:axId val="387827768"/>
      </c:lineChart>
      <c:catAx>
        <c:axId val="387827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827768"/>
        <c:crosses val="autoZero"/>
        <c:auto val="1"/>
        <c:lblAlgn val="ctr"/>
        <c:lblOffset val="100"/>
        <c:noMultiLvlLbl val="0"/>
      </c:catAx>
      <c:valAx>
        <c:axId val="387827768"/>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a:latin typeface="Arial" panose="020B0604020202020204" pitchFamily="34" charset="0"/>
                    <a:cs typeface="Arial" panose="020B0604020202020204" pitchFamily="34" charset="0"/>
                  </a:rPr>
                  <a:t>Estimated Abundance (n)</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827376"/>
        <c:crosses val="autoZero"/>
        <c:crossBetween val="between"/>
      </c:valAx>
      <c:spPr>
        <a:noFill/>
        <a:ln>
          <a:noFill/>
        </a:ln>
        <a:effectLst>
          <a:softEdge rad="63500"/>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v>dec.trees</c:v>
          </c:tx>
          <c:spPr>
            <a:ln w="28575" cap="rnd">
              <a:solidFill>
                <a:schemeClr val="tx1"/>
              </a:solidFill>
              <a:round/>
            </a:ln>
            <a:effectLst/>
          </c:spPr>
          <c:marker>
            <c:symbol val="none"/>
          </c:marker>
          <c:cat>
            <c:numRef>
              <c:f>'deciduous trees squared'!$H$2:$H$102</c:f>
              <c:numCache>
                <c:formatCode>0</c:formatCode>
                <c:ptCount val="101"/>
                <c:pt idx="0">
                  <c:v>5.3523422138823702E-8</c:v>
                </c:pt>
                <c:pt idx="1">
                  <c:v>8.2203010759810411</c:v>
                </c:pt>
                <c:pt idx="2">
                  <c:v>16.440602098438681</c:v>
                </c:pt>
                <c:pt idx="3">
                  <c:v>24.660903120896339</c:v>
                </c:pt>
                <c:pt idx="4">
                  <c:v>32.881204143353919</c:v>
                </c:pt>
                <c:pt idx="5">
                  <c:v>41.101505165811552</c:v>
                </c:pt>
                <c:pt idx="6">
                  <c:v>49.321806188269193</c:v>
                </c:pt>
                <c:pt idx="7">
                  <c:v>57.542107210726812</c:v>
                </c:pt>
                <c:pt idx="8">
                  <c:v>65.762408233184331</c:v>
                </c:pt>
                <c:pt idx="9">
                  <c:v>73.982709255642106</c:v>
                </c:pt>
                <c:pt idx="10">
                  <c:v>82.203010278099711</c:v>
                </c:pt>
                <c:pt idx="11">
                  <c:v>90.423311300557273</c:v>
                </c:pt>
                <c:pt idx="12">
                  <c:v>98.643612323014949</c:v>
                </c:pt>
                <c:pt idx="13">
                  <c:v>106.8639133454726</c:v>
                </c:pt>
                <c:pt idx="14">
                  <c:v>115.0842143679302</c:v>
                </c:pt>
                <c:pt idx="15">
                  <c:v>123.304515390388</c:v>
                </c:pt>
                <c:pt idx="16">
                  <c:v>131.5248164128455</c:v>
                </c:pt>
                <c:pt idx="17">
                  <c:v>139.74511743530309</c:v>
                </c:pt>
                <c:pt idx="18">
                  <c:v>147.96541845776079</c:v>
                </c:pt>
                <c:pt idx="19">
                  <c:v>156.18571948021841</c:v>
                </c:pt>
                <c:pt idx="20">
                  <c:v>164.406020502676</c:v>
                </c:pt>
                <c:pt idx="21">
                  <c:v>172.62632152513359</c:v>
                </c:pt>
                <c:pt idx="22">
                  <c:v>180.84662254759121</c:v>
                </c:pt>
                <c:pt idx="23">
                  <c:v>189.0669235700488</c:v>
                </c:pt>
                <c:pt idx="24">
                  <c:v>197.2872245925065</c:v>
                </c:pt>
                <c:pt idx="25">
                  <c:v>205.50752561496409</c:v>
                </c:pt>
                <c:pt idx="26">
                  <c:v>213.7278266374218</c:v>
                </c:pt>
                <c:pt idx="27">
                  <c:v>221.94812765987939</c:v>
                </c:pt>
                <c:pt idx="28">
                  <c:v>230.16842868233709</c:v>
                </c:pt>
                <c:pt idx="29">
                  <c:v>238.38872970479471</c:v>
                </c:pt>
                <c:pt idx="30">
                  <c:v>246.60903072725219</c:v>
                </c:pt>
                <c:pt idx="31">
                  <c:v>254.82933174971001</c:v>
                </c:pt>
                <c:pt idx="32">
                  <c:v>263.04963277216751</c:v>
                </c:pt>
                <c:pt idx="33">
                  <c:v>271.26993379462522</c:v>
                </c:pt>
                <c:pt idx="34">
                  <c:v>279.4902348170823</c:v>
                </c:pt>
                <c:pt idx="35">
                  <c:v>287.7105358395404</c:v>
                </c:pt>
                <c:pt idx="36">
                  <c:v>295.9308368619977</c:v>
                </c:pt>
                <c:pt idx="37">
                  <c:v>304.15113788445569</c:v>
                </c:pt>
                <c:pt idx="38">
                  <c:v>312.37143890691323</c:v>
                </c:pt>
                <c:pt idx="39">
                  <c:v>320.59173992937059</c:v>
                </c:pt>
                <c:pt idx="40">
                  <c:v>328.81204095182852</c:v>
                </c:pt>
                <c:pt idx="41">
                  <c:v>337.03234197428611</c:v>
                </c:pt>
                <c:pt idx="42">
                  <c:v>345.25264299674382</c:v>
                </c:pt>
                <c:pt idx="43">
                  <c:v>353.47294401920152</c:v>
                </c:pt>
                <c:pt idx="44">
                  <c:v>361.69324504165888</c:v>
                </c:pt>
                <c:pt idx="45">
                  <c:v>369.91354606411659</c:v>
                </c:pt>
                <c:pt idx="46">
                  <c:v>378.13384708657418</c:v>
                </c:pt>
                <c:pt idx="47">
                  <c:v>386.354148109032</c:v>
                </c:pt>
                <c:pt idx="48">
                  <c:v>394.57444913148959</c:v>
                </c:pt>
                <c:pt idx="49">
                  <c:v>402.79475015394729</c:v>
                </c:pt>
                <c:pt idx="50">
                  <c:v>411.01505117640482</c:v>
                </c:pt>
                <c:pt idx="51">
                  <c:v>419.23535219886242</c:v>
                </c:pt>
                <c:pt idx="52">
                  <c:v>427.45565322132012</c:v>
                </c:pt>
                <c:pt idx="53">
                  <c:v>435.67595424377771</c:v>
                </c:pt>
                <c:pt idx="54">
                  <c:v>443.8962552662349</c:v>
                </c:pt>
                <c:pt idx="55">
                  <c:v>452.11655628869238</c:v>
                </c:pt>
                <c:pt idx="56">
                  <c:v>460.3368573111506</c:v>
                </c:pt>
                <c:pt idx="57">
                  <c:v>468.55715833360819</c:v>
                </c:pt>
                <c:pt idx="58">
                  <c:v>476.77745935606572</c:v>
                </c:pt>
                <c:pt idx="59">
                  <c:v>484.99776037852331</c:v>
                </c:pt>
                <c:pt idx="60">
                  <c:v>493.21806140098113</c:v>
                </c:pt>
                <c:pt idx="61">
                  <c:v>501.43836242343872</c:v>
                </c:pt>
                <c:pt idx="62">
                  <c:v>509.65866344589631</c:v>
                </c:pt>
                <c:pt idx="63">
                  <c:v>517.87896446835396</c:v>
                </c:pt>
                <c:pt idx="64">
                  <c:v>526.09926549081138</c:v>
                </c:pt>
                <c:pt idx="65">
                  <c:v>534.3195665132688</c:v>
                </c:pt>
                <c:pt idx="66">
                  <c:v>542.53986753572678</c:v>
                </c:pt>
                <c:pt idx="67">
                  <c:v>550.76016855818455</c:v>
                </c:pt>
                <c:pt idx="68">
                  <c:v>558.98046958064208</c:v>
                </c:pt>
                <c:pt idx="69">
                  <c:v>567.20077060309995</c:v>
                </c:pt>
                <c:pt idx="70">
                  <c:v>575.42107162555737</c:v>
                </c:pt>
                <c:pt idx="71">
                  <c:v>583.64137264801502</c:v>
                </c:pt>
                <c:pt idx="72">
                  <c:v>591.86167367047256</c:v>
                </c:pt>
                <c:pt idx="73">
                  <c:v>600.0819746929302</c:v>
                </c:pt>
                <c:pt idx="74">
                  <c:v>608.3022757153874</c:v>
                </c:pt>
                <c:pt idx="75">
                  <c:v>616.52257673784538</c:v>
                </c:pt>
                <c:pt idx="76">
                  <c:v>624.74287776030314</c:v>
                </c:pt>
                <c:pt idx="77">
                  <c:v>632.96317878276022</c:v>
                </c:pt>
                <c:pt idx="78">
                  <c:v>641.18347980521844</c:v>
                </c:pt>
                <c:pt idx="79">
                  <c:v>649.40378082767597</c:v>
                </c:pt>
                <c:pt idx="80">
                  <c:v>657.62408185013362</c:v>
                </c:pt>
                <c:pt idx="81">
                  <c:v>665.84438287259127</c:v>
                </c:pt>
                <c:pt idx="82">
                  <c:v>674.06468389504801</c:v>
                </c:pt>
                <c:pt idx="83">
                  <c:v>682.28498491750702</c:v>
                </c:pt>
                <c:pt idx="84">
                  <c:v>690.5052859399641</c:v>
                </c:pt>
                <c:pt idx="85">
                  <c:v>698.72558696242174</c:v>
                </c:pt>
                <c:pt idx="86">
                  <c:v>706.94588798487939</c:v>
                </c:pt>
                <c:pt idx="87">
                  <c:v>715.16618900733704</c:v>
                </c:pt>
                <c:pt idx="88">
                  <c:v>723.38649002979469</c:v>
                </c:pt>
                <c:pt idx="89">
                  <c:v>731.60679105225245</c:v>
                </c:pt>
                <c:pt idx="90">
                  <c:v>739.82709207470918</c:v>
                </c:pt>
                <c:pt idx="91">
                  <c:v>748.04739309716763</c:v>
                </c:pt>
                <c:pt idx="92">
                  <c:v>756.26769411962516</c:v>
                </c:pt>
                <c:pt idx="93">
                  <c:v>764.48799514208281</c:v>
                </c:pt>
                <c:pt idx="94">
                  <c:v>772.70829616454057</c:v>
                </c:pt>
                <c:pt idx="95">
                  <c:v>780.92859718699788</c:v>
                </c:pt>
                <c:pt idx="96">
                  <c:v>789.14889820945564</c:v>
                </c:pt>
                <c:pt idx="97">
                  <c:v>797.36919923191283</c:v>
                </c:pt>
                <c:pt idx="98">
                  <c:v>805.58950025437105</c:v>
                </c:pt>
                <c:pt idx="99">
                  <c:v>813.80980127682858</c:v>
                </c:pt>
                <c:pt idx="100">
                  <c:v>822.03010229928623</c:v>
                </c:pt>
              </c:numCache>
            </c:numRef>
          </c:cat>
          <c:val>
            <c:numRef>
              <c:f>'deciduous trees squared'!$B$2:$B$66</c:f>
              <c:numCache>
                <c:formatCode>General</c:formatCode>
                <c:ptCount val="65"/>
                <c:pt idx="0">
                  <c:v>1.621324925459011</c:v>
                </c:pt>
                <c:pt idx="1">
                  <c:v>1.8318735382062219</c:v>
                </c:pt>
                <c:pt idx="2">
                  <c:v>2.0545154156878151</c:v>
                </c:pt>
                <c:pt idx="3">
                  <c:v>2.2872417991205749</c:v>
                </c:pt>
                <c:pt idx="4">
                  <c:v>2.5275710476302939</c:v>
                </c:pt>
                <c:pt idx="5">
                  <c:v>2.772574873054019</c:v>
                </c:pt>
                <c:pt idx="6">
                  <c:v>3.0189214428695781</c:v>
                </c:pt>
                <c:pt idx="7">
                  <c:v>3.2629383678861732</c:v>
                </c:pt>
                <c:pt idx="8">
                  <c:v>3.5006979865776362</c:v>
                </c:pt>
                <c:pt idx="9">
                  <c:v>3.728112738206192</c:v>
                </c:pt>
                <c:pt idx="10">
                  <c:v>3.941050929481539</c:v>
                </c:pt>
                <c:pt idx="11">
                  <c:v>4.135458581674337</c:v>
                </c:pt>
                <c:pt idx="12">
                  <c:v>4.3074860297187367</c:v>
                </c:pt>
                <c:pt idx="13">
                  <c:v>4.4536158194774869</c:v>
                </c:pt>
                <c:pt idx="14">
                  <c:v>4.5707791996777001</c:v>
                </c:pt>
                <c:pt idx="15">
                  <c:v>4.6564650954852498</c:v>
                </c:pt>
                <c:pt idx="16">
                  <c:v>4.7088090500604602</c:v>
                </c:pt>
                <c:pt idx="17">
                  <c:v>4.726660668466125</c:v>
                </c:pt>
                <c:pt idx="18">
                  <c:v>4.7096257528857741</c:v>
                </c:pt>
                <c:pt idx="19">
                  <c:v>4.6580804850985764</c:v>
                </c:pt>
                <c:pt idx="20">
                  <c:v>4.5731579025515936</c:v>
                </c:pt>
                <c:pt idx="21">
                  <c:v>4.4567063935385303</c:v>
                </c:pt>
                <c:pt idx="22">
                  <c:v>4.3112232520073182</c:v>
                </c:pt>
                <c:pt idx="23">
                  <c:v>4.1397640115325824</c:v>
                </c:pt>
                <c:pt idx="24">
                  <c:v>3.9458382156456779</c:v>
                </c:pt>
                <c:pt idx="25">
                  <c:v>3.733288759146475</c:v>
                </c:pt>
                <c:pt idx="26">
                  <c:v>3.5061662804782601</c:v>
                </c:pt>
                <c:pt idx="27">
                  <c:v>3.2686020810961449</c:v>
                </c:pt>
                <c:pt idx="28">
                  <c:v>3.0246861129711129</c:v>
                </c:pt>
                <c:pt idx="29">
                  <c:v>2.7783509395563848</c:v>
                </c:pt>
                <c:pt idx="30">
                  <c:v>2.5332760006450772</c:v>
                </c:pt>
                <c:pt idx="31">
                  <c:v>2.2928019061635632</c:v>
                </c:pt>
                <c:pt idx="32">
                  <c:v>2.0598669879043952</c:v>
                </c:pt>
                <c:pt idx="33">
                  <c:v>1.8369637260855121</c:v>
                </c:pt>
                <c:pt idx="34">
                  <c:v>1.626112053171193</c:v>
                </c:pt>
                <c:pt idx="35">
                  <c:v>1.428857686453741</c:v>
                </c:pt>
                <c:pt idx="36">
                  <c:v>1.2462813612686821</c:v>
                </c:pt>
                <c:pt idx="37">
                  <c:v>1.079025833914292</c:v>
                </c:pt>
                <c:pt idx="38">
                  <c:v>0.92733443986126796</c:v>
                </c:pt>
                <c:pt idx="39">
                  <c:v>0.79109634282528396</c:v>
                </c:pt>
                <c:pt idx="40">
                  <c:v>0.66990154983720296</c:v>
                </c:pt>
                <c:pt idx="41">
                  <c:v>0.56309439750664203</c:v>
                </c:pt>
                <c:pt idx="42">
                  <c:v>0.46982924702220802</c:v>
                </c:pt>
                <c:pt idx="43">
                  <c:v>0.38912374972070202</c:v>
                </c:pt>
                <c:pt idx="44">
                  <c:v>0.31990706043132999</c:v>
                </c:pt>
                <c:pt idx="45">
                  <c:v>0.26106492706069701</c:v>
                </c:pt>
                <c:pt idx="46">
                  <c:v>0.21147637297539201</c:v>
                </c:pt>
                <c:pt idx="47">
                  <c:v>0.170044971768639</c:v>
                </c:pt>
                <c:pt idx="48">
                  <c:v>0.13572336790407399</c:v>
                </c:pt>
                <c:pt idx="49">
                  <c:v>0.10753103204945499</c:v>
                </c:pt>
                <c:pt idx="50">
                  <c:v>8.4567135125090495E-2</c:v>
                </c:pt>
                <c:pt idx="51">
                  <c:v>6.6017342891980205E-2</c:v>
                </c:pt>
                <c:pt idx="52">
                  <c:v>5.1156765915876701E-2</c:v>
                </c:pt>
                <c:pt idx="53">
                  <c:v>3.9349304265603999E-2</c:v>
                </c:pt>
                <c:pt idx="54">
                  <c:v>3.0044110001436499E-2</c:v>
                </c:pt>
                <c:pt idx="55">
                  <c:v>2.27703783511027E-2</c:v>
                </c:pt>
                <c:pt idx="56">
                  <c:v>1.7130489319584899E-2</c:v>
                </c:pt>
                <c:pt idx="57">
                  <c:v>1.2792573122197099E-2</c:v>
                </c:pt>
                <c:pt idx="58">
                  <c:v>9.48276588483234E-3</c:v>
                </c:pt>
                <c:pt idx="59">
                  <c:v>6.9775091272709601E-3</c:v>
                </c:pt>
                <c:pt idx="60">
                  <c:v>5.0962933185565596E-3</c:v>
                </c:pt>
                <c:pt idx="61">
                  <c:v>3.6948519122905702E-3</c:v>
                </c:pt>
                <c:pt idx="62">
                  <c:v>2.6590608488929698E-3</c:v>
                </c:pt>
                <c:pt idx="63">
                  <c:v>1.8995404219688801E-3</c:v>
                </c:pt>
                <c:pt idx="64">
                  <c:v>1.34696721012036E-3</c:v>
                </c:pt>
              </c:numCache>
            </c:numRef>
          </c:val>
          <c:smooth val="0"/>
          <c:extLst>
            <c:ext xmlns:c16="http://schemas.microsoft.com/office/drawing/2014/chart" uri="{C3380CC4-5D6E-409C-BE32-E72D297353CC}">
              <c16:uniqueId val="{00000000-E30B-4709-99C7-C1E4FDC87135}"/>
            </c:ext>
          </c:extLst>
        </c:ser>
        <c:ser>
          <c:idx val="1"/>
          <c:order val="1"/>
          <c:tx>
            <c:strRef>
              <c:f>'deciduous trees squared'!$D$1</c:f>
              <c:strCache>
                <c:ptCount val="1"/>
                <c:pt idx="0">
                  <c:v>LCI</c:v>
                </c:pt>
              </c:strCache>
            </c:strRef>
          </c:tx>
          <c:spPr>
            <a:ln w="22225" cap="rnd">
              <a:solidFill>
                <a:schemeClr val="accent3"/>
              </a:solidFill>
              <a:round/>
            </a:ln>
            <a:effectLst/>
          </c:spPr>
          <c:marker>
            <c:symbol val="none"/>
          </c:marker>
          <c:val>
            <c:numRef>
              <c:f>'deciduous trees squared'!$F$2:$F$102</c:f>
              <c:numCache>
                <c:formatCode>General</c:formatCode>
                <c:ptCount val="101"/>
                <c:pt idx="0">
                  <c:v>0.50303402295700095</c:v>
                </c:pt>
                <c:pt idx="1">
                  <c:v>0.63530051498287698</c:v>
                </c:pt>
                <c:pt idx="2">
                  <c:v>0.77491399313697495</c:v>
                </c:pt>
                <c:pt idx="3">
                  <c:v>0.91870181574434095</c:v>
                </c:pt>
                <c:pt idx="4">
                  <c:v>1.063326890670429</c:v>
                </c:pt>
                <c:pt idx="5">
                  <c:v>1.205546857066182</c:v>
                </c:pt>
                <c:pt idx="6">
                  <c:v>1.3424388137345611</c:v>
                </c:pt>
                <c:pt idx="7">
                  <c:v>1.4715552013900861</c:v>
                </c:pt>
                <c:pt idx="8">
                  <c:v>1.5909963844856301</c:v>
                </c:pt>
                <c:pt idx="9">
                  <c:v>1.699399461134758</c:v>
                </c:pt>
                <c:pt idx="10">
                  <c:v>1.7958692628312429</c:v>
                </c:pt>
                <c:pt idx="11">
                  <c:v>1.879869733568476</c:v>
                </c:pt>
                <c:pt idx="12">
                  <c:v>1.9510993455759791</c:v>
                </c:pt>
                <c:pt idx="13">
                  <c:v>2.0093681615183749</c:v>
                </c:pt>
                <c:pt idx="14">
                  <c:v>2.0544858325956041</c:v>
                </c:pt>
                <c:pt idx="15">
                  <c:v>2.0861731348218591</c:v>
                </c:pt>
                <c:pt idx="16">
                  <c:v>2.1040004751775871</c:v>
                </c:pt>
                <c:pt idx="17">
                  <c:v>2.107359693200165</c:v>
                </c:pt>
                <c:pt idx="18">
                  <c:v>2.095472878487961</c:v>
                </c:pt>
                <c:pt idx="19">
                  <c:v>2.0674408921871068</c:v>
                </c:pt>
                <c:pt idx="20">
                  <c:v>2.022332786919256</c:v>
                </c:pt>
                <c:pt idx="21">
                  <c:v>1.9593142017385761</c:v>
                </c:pt>
                <c:pt idx="22">
                  <c:v>1.877809284488114</c:v>
                </c:pt>
                <c:pt idx="23">
                  <c:v>1.7776827170963561</c:v>
                </c:pt>
                <c:pt idx="24">
                  <c:v>1.65942543624423</c:v>
                </c:pt>
                <c:pt idx="25">
                  <c:v>1.5243112331258211</c:v>
                </c:pt>
                <c:pt idx="26">
                  <c:v>1.3744935190677601</c:v>
                </c:pt>
                <c:pt idx="27">
                  <c:v>1.213008757174324</c:v>
                </c:pt>
                <c:pt idx="28">
                  <c:v>1.0436674631323981</c:v>
                </c:pt>
                <c:pt idx="29">
                  <c:v>0.87083256985255197</c:v>
                </c:pt>
                <c:pt idx="30">
                  <c:v>0.69912049463682402</c:v>
                </c:pt>
                <c:pt idx="31">
                  <c:v>0.53306281722863502</c:v>
                </c:pt>
                <c:pt idx="32">
                  <c:v>0.37678803804688799</c:v>
                </c:pt>
                <c:pt idx="33">
                  <c:v>0.23376429836607501</c:v>
                </c:pt>
                <c:pt idx="34">
                  <c:v>0.106626582417997</c:v>
                </c:pt>
                <c:pt idx="35">
                  <c:v>-2.8995469099191099E-3</c:v>
                </c:pt>
                <c:pt idx="36">
                  <c:v>-9.3994235072297594E-2</c:v>
                </c:pt>
                <c:pt idx="37">
                  <c:v>-0.16667087975050801</c:v>
                </c:pt>
                <c:pt idx="38">
                  <c:v>-0.22165760237881499</c:v>
                </c:pt>
                <c:pt idx="39">
                  <c:v>-0.26025267930713802</c:v>
                </c:pt>
                <c:pt idx="40">
                  <c:v>-0.284168653906827</c:v>
                </c:pt>
                <c:pt idx="41">
                  <c:v>-0.29538143598329802</c:v>
                </c:pt>
                <c:pt idx="42">
                  <c:v>-0.29599165359659502</c:v>
                </c:pt>
                <c:pt idx="43">
                  <c:v>-0.28810560157890702</c:v>
                </c:pt>
                <c:pt idx="44">
                  <c:v>-0.27373887625884702</c:v>
                </c:pt>
                <c:pt idx="45">
                  <c:v>-0.25474417787327602</c:v>
                </c:pt>
                <c:pt idx="46">
                  <c:v>-0.23276208235453</c:v>
                </c:pt>
                <c:pt idx="47">
                  <c:v>-0.20919300210434999</c:v>
                </c:pt>
                <c:pt idx="48">
                  <c:v>-0.18518736174227099</c:v>
                </c:pt>
                <c:pt idx="49">
                  <c:v>-0.16165017780503799</c:v>
                </c:pt>
                <c:pt idx="50">
                  <c:v>-0.139257476308081</c:v>
                </c:pt>
                <c:pt idx="51">
                  <c:v>-0.118479776740071</c:v>
                </c:pt>
                <c:pt idx="52">
                  <c:v>-9.9610529244753498E-2</c:v>
                </c:pt>
                <c:pt idx="53">
                  <c:v>-8.2796487766068599E-2</c:v>
                </c:pt>
                <c:pt idx="54">
                  <c:v>-6.8067675782009396E-2</c:v>
                </c:pt>
                <c:pt idx="55">
                  <c:v>-5.5366016214564301E-2</c:v>
                </c:pt>
                <c:pt idx="56">
                  <c:v>-4.4570597042844398E-2</c:v>
                </c:pt>
                <c:pt idx="57">
                  <c:v>-3.5519634250836998E-2</c:v>
                </c:pt>
                <c:pt idx="58">
                  <c:v>-2.8028592460120499E-2</c:v>
                </c:pt>
                <c:pt idx="59">
                  <c:v>-2.1904427266669101E-2</c:v>
                </c:pt>
                <c:pt idx="60">
                  <c:v>-1.6956495798235102E-2</c:v>
                </c:pt>
                <c:pt idx="61">
                  <c:v>-1.30041164235096E-2</c:v>
                </c:pt>
                <c:pt idx="62">
                  <c:v>-9.8815660673188307E-3</c:v>
                </c:pt>
                <c:pt idx="63">
                  <c:v>-7.4408855886977099E-3</c:v>
                </c:pt>
                <c:pt idx="64">
                  <c:v>-5.5529619090355703E-3</c:v>
                </c:pt>
                <c:pt idx="65">
                  <c:v>-4.1074246349895099E-3</c:v>
                </c:pt>
                <c:pt idx="66">
                  <c:v>-3.01160874667768E-3</c:v>
                </c:pt>
                <c:pt idx="67">
                  <c:v>-2.1890069601330701E-3</c:v>
                </c:pt>
                <c:pt idx="68">
                  <c:v>-1.5774217847439799E-3</c:v>
                </c:pt>
                <c:pt idx="69">
                  <c:v>-1.1270175950496601E-3</c:v>
                </c:pt>
                <c:pt idx="70">
                  <c:v>-7.9840291219950997E-4</c:v>
                </c:pt>
                <c:pt idx="71">
                  <c:v>-5.6085095748978895E-4</c:v>
                </c:pt>
                <c:pt idx="72">
                  <c:v>-3.90687731687088E-4</c:v>
                </c:pt>
                <c:pt idx="73">
                  <c:v>-2.6989217346856101E-4</c:v>
                </c:pt>
                <c:pt idx="74">
                  <c:v>-1.8490520758616001E-4</c:v>
                </c:pt>
                <c:pt idx="75">
                  <c:v>-1.2563876623412001E-4</c:v>
                </c:pt>
                <c:pt idx="76">
                  <c:v>-8.4670328912958204E-5</c:v>
                </c:pt>
                <c:pt idx="77">
                  <c:v>-5.6596251836185503E-5</c:v>
                </c:pt>
                <c:pt idx="78">
                  <c:v>-3.7523872024594901E-5</c:v>
                </c:pt>
                <c:pt idx="79">
                  <c:v>-2.4677742278094799E-5</c:v>
                </c:pt>
                <c:pt idx="80">
                  <c:v>-1.60987761413241E-5</c:v>
                </c:pt>
                <c:pt idx="81">
                  <c:v>-1.04179556735867E-5</c:v>
                </c:pt>
                <c:pt idx="82">
                  <c:v>-6.6878367892563402E-6</c:v>
                </c:pt>
                <c:pt idx="83">
                  <c:v>-4.2590523012067303E-6</c:v>
                </c:pt>
                <c:pt idx="84">
                  <c:v>-2.69076013781744E-6</c:v>
                </c:pt>
                <c:pt idx="85">
                  <c:v>-1.68647547171088E-6</c:v>
                </c:pt>
                <c:pt idx="86">
                  <c:v>-1.0486668613088E-6</c:v>
                </c:pt>
                <c:pt idx="87">
                  <c:v>-6.4692797551279295E-7</c:v>
                </c:pt>
                <c:pt idx="88">
                  <c:v>-3.9595254454116899E-7</c:v>
                </c:pt>
                <c:pt idx="89">
                  <c:v>-2.4044031444964202E-7</c:v>
                </c:pt>
                <c:pt idx="90">
                  <c:v>-1.4486194576625899E-7</c:v>
                </c:pt>
                <c:pt idx="91">
                  <c:v>-8.6594752584884604E-8</c:v>
                </c:pt>
                <c:pt idx="92">
                  <c:v>-5.1360056754368697E-8</c:v>
                </c:pt>
                <c:pt idx="93">
                  <c:v>-3.02247124591625E-8</c:v>
                </c:pt>
                <c:pt idx="94">
                  <c:v>-1.7648511510862899E-8</c:v>
                </c:pt>
                <c:pt idx="95">
                  <c:v>-1.02250973764607E-8</c:v>
                </c:pt>
                <c:pt idx="96">
                  <c:v>-5.8782249237090497E-9</c:v>
                </c:pt>
                <c:pt idx="97">
                  <c:v>-3.3531219861318901E-9</c:v>
                </c:pt>
                <c:pt idx="98">
                  <c:v>-1.8979366562085099E-9</c:v>
                </c:pt>
                <c:pt idx="99">
                  <c:v>-1.06597878810705E-9</c:v>
                </c:pt>
                <c:pt idx="100">
                  <c:v>-5.9409090543598205E-10</c:v>
                </c:pt>
              </c:numCache>
            </c:numRef>
          </c:val>
          <c:smooth val="0"/>
          <c:extLst>
            <c:ext xmlns:c16="http://schemas.microsoft.com/office/drawing/2014/chart" uri="{C3380CC4-5D6E-409C-BE32-E72D297353CC}">
              <c16:uniqueId val="{00000001-E30B-4709-99C7-C1E4FDC87135}"/>
            </c:ext>
          </c:extLst>
        </c:ser>
        <c:ser>
          <c:idx val="2"/>
          <c:order val="2"/>
          <c:tx>
            <c:strRef>
              <c:f>'deciduous trees squared'!$E$1</c:f>
              <c:strCache>
                <c:ptCount val="1"/>
                <c:pt idx="0">
                  <c:v>UCI</c:v>
                </c:pt>
              </c:strCache>
            </c:strRef>
          </c:tx>
          <c:spPr>
            <a:ln w="22225" cap="rnd">
              <a:solidFill>
                <a:schemeClr val="accent3"/>
              </a:solidFill>
              <a:round/>
            </a:ln>
            <a:effectLst/>
          </c:spPr>
          <c:marker>
            <c:symbol val="none"/>
          </c:marker>
          <c:val>
            <c:numRef>
              <c:f>'deciduous trees squared'!$G$2:$G$102</c:f>
              <c:numCache>
                <c:formatCode>General</c:formatCode>
                <c:ptCount val="101"/>
                <c:pt idx="0">
                  <c:v>2.7396158279610212</c:v>
                </c:pt>
                <c:pt idx="1">
                  <c:v>3.0284465614295661</c:v>
                </c:pt>
                <c:pt idx="2">
                  <c:v>3.3341168382386548</c:v>
                </c:pt>
                <c:pt idx="3">
                  <c:v>3.6557817824968102</c:v>
                </c:pt>
                <c:pt idx="4">
                  <c:v>3.991815204590158</c:v>
                </c:pt>
                <c:pt idx="5">
                  <c:v>4.3396028890418581</c:v>
                </c:pt>
                <c:pt idx="6">
                  <c:v>4.6954040720045906</c:v>
                </c:pt>
                <c:pt idx="7">
                  <c:v>5.0543215343822556</c:v>
                </c:pt>
                <c:pt idx="8">
                  <c:v>5.410399588669641</c:v>
                </c:pt>
                <c:pt idx="9">
                  <c:v>5.75682601527763</c:v>
                </c:pt>
                <c:pt idx="10">
                  <c:v>6.086232596131838</c:v>
                </c:pt>
                <c:pt idx="11">
                  <c:v>6.3910474297801976</c:v>
                </c:pt>
                <c:pt idx="12">
                  <c:v>6.6638727138615081</c:v>
                </c:pt>
                <c:pt idx="13">
                  <c:v>6.8978634774366077</c:v>
                </c:pt>
                <c:pt idx="14">
                  <c:v>7.0870725667597858</c:v>
                </c:pt>
                <c:pt idx="15">
                  <c:v>7.2267570561486396</c:v>
                </c:pt>
                <c:pt idx="16">
                  <c:v>7.3136176249433333</c:v>
                </c:pt>
                <c:pt idx="17">
                  <c:v>7.3459616437320836</c:v>
                </c:pt>
                <c:pt idx="18">
                  <c:v>7.3237786272835876</c:v>
                </c:pt>
                <c:pt idx="19">
                  <c:v>7.248720078010046</c:v>
                </c:pt>
                <c:pt idx="20">
                  <c:v>7.1239830181839281</c:v>
                </c:pt>
                <c:pt idx="21">
                  <c:v>6.9540985853384747</c:v>
                </c:pt>
                <c:pt idx="22">
                  <c:v>6.7446372195265196</c:v>
                </c:pt>
                <c:pt idx="23">
                  <c:v>6.5018453059688071</c:v>
                </c:pt>
                <c:pt idx="24">
                  <c:v>6.2322509950471296</c:v>
                </c:pt>
                <c:pt idx="25">
                  <c:v>5.94226628516713</c:v>
                </c:pt>
                <c:pt idx="26">
                  <c:v>5.637839041888757</c:v>
                </c:pt>
                <c:pt idx="27">
                  <c:v>5.324195405017961</c:v>
                </c:pt>
                <c:pt idx="28">
                  <c:v>5.0057047628098283</c:v>
                </c:pt>
                <c:pt idx="29">
                  <c:v>4.6858693092602177</c:v>
                </c:pt>
                <c:pt idx="30">
                  <c:v>4.3674315066533254</c:v>
                </c:pt>
                <c:pt idx="31">
                  <c:v>4.0525409950984894</c:v>
                </c:pt>
                <c:pt idx="32">
                  <c:v>3.7429459377619021</c:v>
                </c:pt>
                <c:pt idx="33">
                  <c:v>3.440163153804948</c:v>
                </c:pt>
                <c:pt idx="34">
                  <c:v>3.1455975239243901</c:v>
                </c:pt>
                <c:pt idx="35">
                  <c:v>2.8606149198174018</c:v>
                </c:pt>
                <c:pt idx="36">
                  <c:v>2.5865569576096612</c:v>
                </c:pt>
                <c:pt idx="37">
                  <c:v>2.3247225475790931</c:v>
                </c:pt>
                <c:pt idx="38">
                  <c:v>2.076326482101353</c:v>
                </c:pt>
                <c:pt idx="39">
                  <c:v>1.8424453649577059</c:v>
                </c:pt>
                <c:pt idx="40">
                  <c:v>1.6239717535812319</c:v>
                </c:pt>
                <c:pt idx="41">
                  <c:v>1.4215702309965821</c:v>
                </c:pt>
                <c:pt idx="42">
                  <c:v>1.23565014764101</c:v>
                </c:pt>
                <c:pt idx="43">
                  <c:v>1.0663531010203109</c:v>
                </c:pt>
                <c:pt idx="44">
                  <c:v>0.91355299712150595</c:v>
                </c:pt>
                <c:pt idx="45">
                  <c:v>0.77687403199467098</c:v>
                </c:pt>
                <c:pt idx="46">
                  <c:v>0.65571482830531402</c:v>
                </c:pt>
                <c:pt idx="47">
                  <c:v>0.54928294564162705</c:v>
                </c:pt>
                <c:pt idx="48">
                  <c:v>0.456634097550419</c:v>
                </c:pt>
                <c:pt idx="49">
                  <c:v>0.37671224190394698</c:v>
                </c:pt>
                <c:pt idx="50">
                  <c:v>0.30839174655826201</c:v>
                </c:pt>
                <c:pt idx="51">
                  <c:v>0.25051446252403098</c:v>
                </c:pt>
                <c:pt idx="52">
                  <c:v>0.20192406107650701</c:v>
                </c:pt>
                <c:pt idx="53">
                  <c:v>0.16149509629727701</c:v>
                </c:pt>
                <c:pt idx="54">
                  <c:v>0.12815589578488201</c:v>
                </c:pt>
                <c:pt idx="55">
                  <c:v>0.10090677291677</c:v>
                </c:pt>
                <c:pt idx="56">
                  <c:v>7.8831575682014293E-2</c:v>
                </c:pt>
                <c:pt idx="57">
                  <c:v>6.1104780495231201E-2</c:v>
                </c:pt>
                <c:pt idx="58">
                  <c:v>4.6994124229785203E-2</c:v>
                </c:pt>
                <c:pt idx="59">
                  <c:v>3.5859445521211002E-2</c:v>
                </c:pt>
                <c:pt idx="60">
                  <c:v>2.71490824353482E-2</c:v>
                </c:pt>
                <c:pt idx="61">
                  <c:v>2.0393820248090701E-2</c:v>
                </c:pt>
                <c:pt idx="62">
                  <c:v>1.5199687765104801E-2</c:v>
                </c:pt>
                <c:pt idx="63">
                  <c:v>1.1239966432635499E-2</c:v>
                </c:pt>
                <c:pt idx="64">
                  <c:v>8.2468963292762903E-3</c:v>
                </c:pt>
                <c:pt idx="65">
                  <c:v>6.0036245433138999E-3</c:v>
                </c:pt>
                <c:pt idx="66">
                  <c:v>4.3364682987358004E-3</c:v>
                </c:pt>
                <c:pt idx="67">
                  <c:v>3.1078560286890299E-3</c:v>
                </c:pt>
                <c:pt idx="68">
                  <c:v>2.2099896643474298E-3</c:v>
                </c:pt>
                <c:pt idx="69">
                  <c:v>1.5592916501146999E-3</c:v>
                </c:pt>
                <c:pt idx="70">
                  <c:v>1.09162681597016E-3</c:v>
                </c:pt>
                <c:pt idx="71">
                  <c:v>7.5828779710520905E-4</c:v>
                </c:pt>
                <c:pt idx="72">
                  <c:v>5.2264874081329701E-4</c:v>
                </c:pt>
                <c:pt idx="73">
                  <c:v>3.5744127297223602E-4</c:v>
                </c:pt>
                <c:pt idx="74">
                  <c:v>2.4256151988664401E-4</c:v>
                </c:pt>
                <c:pt idx="75">
                  <c:v>1.6332911549673599E-4</c:v>
                </c:pt>
                <c:pt idx="76">
                  <c:v>1.0912726679301901E-4</c:v>
                </c:pt>
                <c:pt idx="77">
                  <c:v>7.2349228044009506E-5</c:v>
                </c:pt>
                <c:pt idx="78">
                  <c:v>4.7595780526588702E-5</c:v>
                </c:pt>
                <c:pt idx="79">
                  <c:v>3.1069938429196998E-5</c:v>
                </c:pt>
                <c:pt idx="80">
                  <c:v>2.0125728512295199E-5</c:v>
                </c:pt>
                <c:pt idx="81">
                  <c:v>1.2936163160378E-5</c:v>
                </c:pt>
                <c:pt idx="82">
                  <c:v>8.2509669634289502E-6</c:v>
                </c:pt>
                <c:pt idx="83">
                  <c:v>5.2221878231121702E-6</c:v>
                </c:pt>
                <c:pt idx="84">
                  <c:v>3.2798327962564599E-6</c:v>
                </c:pt>
                <c:pt idx="85">
                  <c:v>2.0441091130203698E-6</c:v>
                </c:pt>
                <c:pt idx="86">
                  <c:v>1.2641912796057001E-6</c:v>
                </c:pt>
                <c:pt idx="87">
                  <c:v>7.7585477944054197E-7</c:v>
                </c:pt>
                <c:pt idx="88">
                  <c:v>4.7250842751912902E-7</c:v>
                </c:pt>
                <c:pt idx="89">
                  <c:v>2.8556385602383401E-7</c:v>
                </c:pt>
                <c:pt idx="90">
                  <c:v>1.71262666102213E-7</c:v>
                </c:pt>
                <c:pt idx="91">
                  <c:v>1.01927394493396E-7</c:v>
                </c:pt>
                <c:pt idx="92">
                  <c:v>6.0199131924295105E-8</c:v>
                </c:pt>
                <c:pt idx="93">
                  <c:v>3.5282787634306003E-8</c:v>
                </c:pt>
                <c:pt idx="94">
                  <c:v>2.0521626657875799E-8</c:v>
                </c:pt>
                <c:pt idx="95">
                  <c:v>1.18450739310819E-8</c:v>
                </c:pt>
                <c:pt idx="96">
                  <c:v>6.7849028543083203E-9</c:v>
                </c:pt>
                <c:pt idx="97">
                  <c:v>3.85683825562412E-9</c:v>
                </c:pt>
                <c:pt idx="98">
                  <c:v>2.1757208498187501E-9</c:v>
                </c:pt>
                <c:pt idx="99">
                  <c:v>1.2180399923508701E-9</c:v>
                </c:pt>
                <c:pt idx="100">
                  <c:v>6.7671699933931905E-10</c:v>
                </c:pt>
              </c:numCache>
            </c:numRef>
          </c:val>
          <c:smooth val="0"/>
          <c:extLst>
            <c:ext xmlns:c16="http://schemas.microsoft.com/office/drawing/2014/chart" uri="{C3380CC4-5D6E-409C-BE32-E72D297353CC}">
              <c16:uniqueId val="{00000002-E30B-4709-99C7-C1E4FDC87135}"/>
            </c:ext>
          </c:extLst>
        </c:ser>
        <c:dLbls>
          <c:showLegendKey val="0"/>
          <c:showVal val="0"/>
          <c:showCatName val="0"/>
          <c:showSerName val="0"/>
          <c:showPercent val="0"/>
          <c:showBubbleSize val="0"/>
        </c:dLbls>
        <c:smooth val="0"/>
        <c:axId val="387828552"/>
        <c:axId val="388529888"/>
      </c:lineChart>
      <c:catAx>
        <c:axId val="38782855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Deciduous</a:t>
                </a:r>
                <a:r>
                  <a:rPr lang="en-US" sz="1200" baseline="0">
                    <a:latin typeface="Arial" panose="020B0604020202020204" pitchFamily="34" charset="0"/>
                    <a:cs typeface="Arial" panose="020B0604020202020204" pitchFamily="34" charset="0"/>
                  </a:rPr>
                  <a:t> Tree Density (trees/ha)</a:t>
                </a:r>
                <a:endParaRPr lang="en-US"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529888"/>
        <c:crosses val="autoZero"/>
        <c:auto val="1"/>
        <c:lblAlgn val="ctr"/>
        <c:lblOffset val="100"/>
        <c:noMultiLvlLbl val="0"/>
      </c:catAx>
      <c:valAx>
        <c:axId val="388529888"/>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Estimated</a:t>
                </a:r>
                <a:r>
                  <a:rPr lang="en-US" sz="1200" baseline="0">
                    <a:latin typeface="Arial" panose="020B0604020202020204" pitchFamily="34" charset="0"/>
                    <a:cs typeface="Arial" panose="020B0604020202020204" pitchFamily="34" charset="0"/>
                  </a:rPr>
                  <a:t> Abundance (n)</a:t>
                </a:r>
                <a:endParaRPr lang="en-US" sz="12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782855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a:softEdge rad="63500"/>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'DBH^2'!$B$1</c:f>
              <c:strCache>
                <c:ptCount val="1"/>
                <c:pt idx="0">
                  <c:v>13:Lambda</c:v>
                </c:pt>
              </c:strCache>
            </c:strRef>
          </c:tx>
          <c:spPr>
            <a:ln w="28575" cap="rnd">
              <a:solidFill>
                <a:schemeClr val="tx1"/>
              </a:solidFill>
              <a:round/>
            </a:ln>
            <a:effectLst/>
          </c:spPr>
          <c:marker>
            <c:symbol val="none"/>
          </c:marker>
          <c:cat>
            <c:numRef>
              <c:f>'DBH^2'!$H$2:$H$102</c:f>
              <c:numCache>
                <c:formatCode>0.0</c:formatCode>
                <c:ptCount val="101"/>
                <c:pt idx="0">
                  <c:v>10.29024999993656</c:v>
                </c:pt>
                <c:pt idx="1">
                  <c:v>10.502634999938881</c:v>
                </c:pt>
                <c:pt idx="2">
                  <c:v>10.71501999994118</c:v>
                </c:pt>
                <c:pt idx="3">
                  <c:v>10.9274049999435</c:v>
                </c:pt>
                <c:pt idx="4">
                  <c:v>11.13978999994581</c:v>
                </c:pt>
                <c:pt idx="5">
                  <c:v>11.352174999948121</c:v>
                </c:pt>
                <c:pt idx="6">
                  <c:v>11.56455999995042</c:v>
                </c:pt>
                <c:pt idx="7">
                  <c:v>11.776944999952731</c:v>
                </c:pt>
                <c:pt idx="8">
                  <c:v>11.98932999995505</c:v>
                </c:pt>
                <c:pt idx="9">
                  <c:v>12.20171499995735</c:v>
                </c:pt>
                <c:pt idx="10">
                  <c:v>12.414099999959671</c:v>
                </c:pt>
                <c:pt idx="11">
                  <c:v>12.626484999961979</c:v>
                </c:pt>
                <c:pt idx="12">
                  <c:v>12.838869999964301</c:v>
                </c:pt>
                <c:pt idx="13">
                  <c:v>13.0512549999666</c:v>
                </c:pt>
                <c:pt idx="14">
                  <c:v>13.26363999996892</c:v>
                </c:pt>
                <c:pt idx="15">
                  <c:v>13.476024999971219</c:v>
                </c:pt>
                <c:pt idx="16">
                  <c:v>13.688409999973519</c:v>
                </c:pt>
                <c:pt idx="17">
                  <c:v>13.90079499997583</c:v>
                </c:pt>
                <c:pt idx="18">
                  <c:v>14.11317999997814</c:v>
                </c:pt>
                <c:pt idx="19">
                  <c:v>14.32556499998045</c:v>
                </c:pt>
                <c:pt idx="20">
                  <c:v>14.537949999982761</c:v>
                </c:pt>
                <c:pt idx="21">
                  <c:v>14.750334999985069</c:v>
                </c:pt>
                <c:pt idx="22">
                  <c:v>14.962719999987399</c:v>
                </c:pt>
                <c:pt idx="23">
                  <c:v>15.175104999989699</c:v>
                </c:pt>
                <c:pt idx="24">
                  <c:v>15.38748999999201</c:v>
                </c:pt>
                <c:pt idx="25">
                  <c:v>15.599874999994309</c:v>
                </c:pt>
                <c:pt idx="26">
                  <c:v>15.81225999999663</c:v>
                </c:pt>
                <c:pt idx="27">
                  <c:v>16.02464499999893</c:v>
                </c:pt>
                <c:pt idx="28">
                  <c:v>16.237030000001241</c:v>
                </c:pt>
                <c:pt idx="29">
                  <c:v>16.449415000003551</c:v>
                </c:pt>
                <c:pt idx="30">
                  <c:v>16.661800000005861</c:v>
                </c:pt>
                <c:pt idx="31">
                  <c:v>16.874185000008179</c:v>
                </c:pt>
                <c:pt idx="32">
                  <c:v>17.086570000010489</c:v>
                </c:pt>
                <c:pt idx="33">
                  <c:v>17.2989550000128</c:v>
                </c:pt>
                <c:pt idx="34">
                  <c:v>17.5113400000151</c:v>
                </c:pt>
                <c:pt idx="35">
                  <c:v>17.72372500001741</c:v>
                </c:pt>
                <c:pt idx="36">
                  <c:v>17.93611000001972</c:v>
                </c:pt>
                <c:pt idx="37">
                  <c:v>18.148495000022031</c:v>
                </c:pt>
                <c:pt idx="38">
                  <c:v>18.360880000024341</c:v>
                </c:pt>
                <c:pt idx="39">
                  <c:v>18.573265000026659</c:v>
                </c:pt>
                <c:pt idx="40">
                  <c:v>18.78565000002893</c:v>
                </c:pt>
                <c:pt idx="41">
                  <c:v>18.998035000031269</c:v>
                </c:pt>
                <c:pt idx="42">
                  <c:v>19.210420000033579</c:v>
                </c:pt>
                <c:pt idx="43">
                  <c:v>19.42280500003589</c:v>
                </c:pt>
                <c:pt idx="44">
                  <c:v>19.6351900000382</c:v>
                </c:pt>
                <c:pt idx="45">
                  <c:v>19.847575000040511</c:v>
                </c:pt>
                <c:pt idx="46">
                  <c:v>20.059960000042821</c:v>
                </c:pt>
                <c:pt idx="47">
                  <c:v>20.272345000045121</c:v>
                </c:pt>
                <c:pt idx="48">
                  <c:v>20.484730000047421</c:v>
                </c:pt>
                <c:pt idx="49">
                  <c:v>20.697115000049749</c:v>
                </c:pt>
                <c:pt idx="50">
                  <c:v>20.909500000052059</c:v>
                </c:pt>
                <c:pt idx="51">
                  <c:v>21.12188500005437</c:v>
                </c:pt>
                <c:pt idx="52">
                  <c:v>21.33427000005668</c:v>
                </c:pt>
                <c:pt idx="53">
                  <c:v>21.546655000059001</c:v>
                </c:pt>
                <c:pt idx="54">
                  <c:v>21.75904000006128</c:v>
                </c:pt>
                <c:pt idx="55">
                  <c:v>21.971425000063611</c:v>
                </c:pt>
                <c:pt idx="56">
                  <c:v>22.183810000065911</c:v>
                </c:pt>
                <c:pt idx="57">
                  <c:v>22.396195000068229</c:v>
                </c:pt>
                <c:pt idx="58">
                  <c:v>22.608580000070539</c:v>
                </c:pt>
                <c:pt idx="59">
                  <c:v>22.820965000072849</c:v>
                </c:pt>
                <c:pt idx="60">
                  <c:v>23.03335000007516</c:v>
                </c:pt>
                <c:pt idx="61">
                  <c:v>23.24573500007746</c:v>
                </c:pt>
                <c:pt idx="62">
                  <c:v>23.458120000079781</c:v>
                </c:pt>
                <c:pt idx="63">
                  <c:v>23.670505000082098</c:v>
                </c:pt>
                <c:pt idx="64">
                  <c:v>23.882890000084409</c:v>
                </c:pt>
                <c:pt idx="65">
                  <c:v>24.095275000086708</c:v>
                </c:pt>
                <c:pt idx="66">
                  <c:v>24.307660000089019</c:v>
                </c:pt>
                <c:pt idx="67">
                  <c:v>24.520045000091329</c:v>
                </c:pt>
                <c:pt idx="68">
                  <c:v>24.732430000093629</c:v>
                </c:pt>
                <c:pt idx="69">
                  <c:v>24.94481500009595</c:v>
                </c:pt>
                <c:pt idx="70">
                  <c:v>25.157200000098261</c:v>
                </c:pt>
                <c:pt idx="71">
                  <c:v>25.369585000100571</c:v>
                </c:pt>
                <c:pt idx="72">
                  <c:v>25.581970000102881</c:v>
                </c:pt>
                <c:pt idx="73">
                  <c:v>25.794355000105181</c:v>
                </c:pt>
                <c:pt idx="74">
                  <c:v>26.006740000107499</c:v>
                </c:pt>
                <c:pt idx="75">
                  <c:v>26.219125000109809</c:v>
                </c:pt>
                <c:pt idx="76">
                  <c:v>26.431510000112119</c:v>
                </c:pt>
                <c:pt idx="77">
                  <c:v>26.64389500011443</c:v>
                </c:pt>
                <c:pt idx="78">
                  <c:v>26.85628000011674</c:v>
                </c:pt>
                <c:pt idx="79">
                  <c:v>27.06866500011904</c:v>
                </c:pt>
                <c:pt idx="80">
                  <c:v>27.281050000121319</c:v>
                </c:pt>
                <c:pt idx="81">
                  <c:v>27.493435000123629</c:v>
                </c:pt>
                <c:pt idx="82">
                  <c:v>27.705820000125939</c:v>
                </c:pt>
                <c:pt idx="83">
                  <c:v>27.918205000128289</c:v>
                </c:pt>
                <c:pt idx="84">
                  <c:v>28.130590000130599</c:v>
                </c:pt>
                <c:pt idx="85">
                  <c:v>28.34297500013291</c:v>
                </c:pt>
                <c:pt idx="86">
                  <c:v>28.555360000135209</c:v>
                </c:pt>
                <c:pt idx="87">
                  <c:v>28.76774500013752</c:v>
                </c:pt>
                <c:pt idx="88">
                  <c:v>28.980130000139798</c:v>
                </c:pt>
                <c:pt idx="89">
                  <c:v>29.192515000142141</c:v>
                </c:pt>
                <c:pt idx="90">
                  <c:v>29.404900000144458</c:v>
                </c:pt>
                <c:pt idx="91">
                  <c:v>29.617285000146769</c:v>
                </c:pt>
                <c:pt idx="92">
                  <c:v>29.829670000149079</c:v>
                </c:pt>
                <c:pt idx="93">
                  <c:v>30.04205500015139</c:v>
                </c:pt>
                <c:pt idx="94">
                  <c:v>30.254440000153689</c:v>
                </c:pt>
                <c:pt idx="95">
                  <c:v>30.46682500015601</c:v>
                </c:pt>
                <c:pt idx="96">
                  <c:v>30.679210000158321</c:v>
                </c:pt>
                <c:pt idx="97">
                  <c:v>30.891595000160631</c:v>
                </c:pt>
                <c:pt idx="98">
                  <c:v>31.103980000162931</c:v>
                </c:pt>
                <c:pt idx="99">
                  <c:v>31.316365000165241</c:v>
                </c:pt>
                <c:pt idx="100">
                  <c:v>31.52875000016752</c:v>
                </c:pt>
              </c:numCache>
            </c:numRef>
          </c:cat>
          <c:val>
            <c:numRef>
              <c:f>'DBH^2'!$B$2:$B$102</c:f>
              <c:numCache>
                <c:formatCode>General</c:formatCode>
                <c:ptCount val="101"/>
                <c:pt idx="0">
                  <c:v>3.2170987927321142</c:v>
                </c:pt>
                <c:pt idx="1">
                  <c:v>3.332069730733596</c:v>
                </c:pt>
                <c:pt idx="2">
                  <c:v>3.4371577543630769</c:v>
                </c:pt>
                <c:pt idx="3">
                  <c:v>3.5311853843566872</c:v>
                </c:pt>
                <c:pt idx="4">
                  <c:v>3.6130770466906759</c:v>
                </c:pt>
                <c:pt idx="5">
                  <c:v>3.6818798928164331</c:v>
                </c:pt>
                <c:pt idx="6">
                  <c:v>3.7367812981993458</c:v>
                </c:pt>
                <c:pt idx="7">
                  <c:v>3.77712542096566</c:v>
                </c:pt>
                <c:pt idx="8">
                  <c:v>3.80242635134588</c:v>
                </c:pt>
                <c:pt idx="9">
                  <c:v>3.812377384609221</c:v>
                </c:pt>
                <c:pt idx="10">
                  <c:v>3.8068575940419591</c:v>
                </c:pt>
                <c:pt idx="11">
                  <c:v>3.7859340702969542</c:v>
                </c:pt>
                <c:pt idx="12">
                  <c:v>3.7498607540912001</c:v>
                </c:pt>
                <c:pt idx="13">
                  <c:v>3.6990729670309239</c:v>
                </c:pt>
                <c:pt idx="14">
                  <c:v>3.6341790822521731</c:v>
                </c:pt>
                <c:pt idx="15">
                  <c:v>3.555948311164538</c:v>
                </c:pt>
                <c:pt idx="16">
                  <c:v>3.4652949616524031</c:v>
                </c:pt>
                <c:pt idx="17">
                  <c:v>3.3632617693374178</c:v>
                </c:pt>
                <c:pt idx="18">
                  <c:v>3.2509985798430101</c:v>
                </c:pt>
                <c:pt idx="19">
                  <c:v>3.1297421439900468</c:v>
                </c:pt>
                <c:pt idx="20">
                  <c:v>3.0007930290563101</c:v>
                </c:pt>
                <c:pt idx="21">
                  <c:v>2.8654917469736101</c:v>
                </c:pt>
                <c:pt idx="22">
                  <c:v>2.725197304556001</c:v>
                </c:pt>
                <c:pt idx="23">
                  <c:v>2.5812641860451988</c:v>
                </c:pt>
                <c:pt idx="24">
                  <c:v>2.4350202994653478</c:v>
                </c:pt>
                <c:pt idx="25">
                  <c:v>2.2877490587985352</c:v>
                </c:pt>
                <c:pt idx="26">
                  <c:v>2.1406709288639201</c:v>
                </c:pt>
                <c:pt idx="27">
                  <c:v>1.994927201062155</c:v>
                </c:pt>
                <c:pt idx="28">
                  <c:v>1.851569107657566</c:v>
                </c:pt>
                <c:pt idx="29">
                  <c:v>1.71154534061534</c:v>
                </c:pt>
                <c:pt idx="30">
                  <c:v>1.575696462113499</c:v>
                </c:pt>
                <c:pt idx="31">
                  <c:v>1.444749174156418</c:v>
                </c:pt>
                <c:pt idx="32">
                  <c:v>1.319313321792501</c:v>
                </c:pt>
                <c:pt idx="33">
                  <c:v>1.1998835785436119</c:v>
                </c:pt>
                <c:pt idx="34">
                  <c:v>1.0868410301965361</c:v>
                </c:pt>
                <c:pt idx="35">
                  <c:v>0.980456948860297</c:v>
                </c:pt>
                <c:pt idx="36">
                  <c:v>0.88090037117539899</c:v>
                </c:pt>
                <c:pt idx="37">
                  <c:v>0.78824393513874802</c:v>
                </c:pt>
                <c:pt idx="38">
                  <c:v>0.70247383361999105</c:v>
                </c:pt>
                <c:pt idx="39">
                  <c:v>0.62349853414470402</c:v>
                </c:pt>
                <c:pt idx="40">
                  <c:v>0.55115822428716099</c:v>
                </c:pt>
                <c:pt idx="41">
                  <c:v>0.48523577965952702</c:v>
                </c:pt>
                <c:pt idx="42">
                  <c:v>0.42546625684936801</c:v>
                </c:pt>
                <c:pt idx="43">
                  <c:v>0.37154634082905402</c:v>
                </c:pt>
                <c:pt idx="44">
                  <c:v>0.32314431776221902</c:v>
                </c:pt>
                <c:pt idx="45">
                  <c:v>0.27990834735426001</c:v>
                </c:pt>
                <c:pt idx="46">
                  <c:v>0.241474194848424</c:v>
                </c:pt>
                <c:pt idx="47">
                  <c:v>0.20747291148233099</c:v>
                </c:pt>
                <c:pt idx="48">
                  <c:v>0.17753648599199101</c:v>
                </c:pt>
                <c:pt idx="49">
                  <c:v>0.15130368546047099</c:v>
                </c:pt>
                <c:pt idx="50">
                  <c:v>0.12842429855326201</c:v>
                </c:pt>
                <c:pt idx="51">
                  <c:v>0.108562648776715</c:v>
                </c:pt>
                <c:pt idx="52">
                  <c:v>9.1400659345299007E-2</c:v>
                </c:pt>
                <c:pt idx="53">
                  <c:v>7.6639743937229901E-2</c:v>
                </c:pt>
                <c:pt idx="54">
                  <c:v>6.4002108872697805E-2</c:v>
                </c:pt>
                <c:pt idx="55">
                  <c:v>5.3231701593544498E-2</c:v>
                </c:pt>
                <c:pt idx="56">
                  <c:v>4.4094246912754799E-2</c:v>
                </c:pt>
                <c:pt idx="57">
                  <c:v>3.6377192597143101E-2</c:v>
                </c:pt>
                <c:pt idx="58">
                  <c:v>2.9889060556301101E-2</c:v>
                </c:pt>
                <c:pt idx="59">
                  <c:v>2.4458558415916199E-2</c:v>
                </c:pt>
                <c:pt idx="60">
                  <c:v>1.99335714196354E-2</c:v>
                </c:pt>
                <c:pt idx="61">
                  <c:v>1.6179877262181001E-2</c:v>
                </c:pt>
                <c:pt idx="62">
                  <c:v>1.30797916054266E-2</c:v>
                </c:pt>
                <c:pt idx="63">
                  <c:v>1.0530817718530301E-2</c:v>
                </c:pt>
                <c:pt idx="64">
                  <c:v>8.4442138358646508E-3</c:v>
                </c:pt>
                <c:pt idx="65">
                  <c:v>6.7436005116874899E-3</c:v>
                </c:pt>
                <c:pt idx="66">
                  <c:v>5.3636485147115897E-3</c:v>
                </c:pt>
                <c:pt idx="67">
                  <c:v>4.2487801970617902E-3</c:v>
                </c:pt>
                <c:pt idx="68">
                  <c:v>3.3519990521823501E-3</c:v>
                </c:pt>
                <c:pt idx="69">
                  <c:v>2.6337793201671399E-3</c:v>
                </c:pt>
                <c:pt idx="70">
                  <c:v>2.06105863787755E-3</c:v>
                </c:pt>
                <c:pt idx="71">
                  <c:v>1.60633817750884E-3</c:v>
                </c:pt>
                <c:pt idx="72">
                  <c:v>1.24686518367943E-3</c:v>
                </c:pt>
                <c:pt idx="73">
                  <c:v>9.6391219153253997E-4</c:v>
                </c:pt>
                <c:pt idx="74">
                  <c:v>7.4214939641365602E-4</c:v>
                </c:pt>
                <c:pt idx="75">
                  <c:v>5.6908960790342698E-4</c:v>
                </c:pt>
                <c:pt idx="76">
                  <c:v>4.3461593010873798E-4</c:v>
                </c:pt>
                <c:pt idx="77">
                  <c:v>3.3057235119974399E-4</c:v>
                </c:pt>
                <c:pt idx="78">
                  <c:v>2.5041644955851102E-4</c:v>
                </c:pt>
                <c:pt idx="79">
                  <c:v>1.8892735734977E-4</c:v>
                </c:pt>
                <c:pt idx="80">
                  <c:v>1.41958942917896E-4</c:v>
                </c:pt>
                <c:pt idx="81">
                  <c:v>1.06234626259208E-4</c:v>
                </c:pt>
                <c:pt idx="82">
                  <c:v>7.9178149884021799E-5</c:v>
                </c:pt>
                <c:pt idx="83">
                  <c:v>5.8773293579277399E-5</c:v>
                </c:pt>
                <c:pt idx="84">
                  <c:v>4.3450059634439103E-5</c:v>
                </c:pt>
                <c:pt idx="85">
                  <c:v>3.1991650961926398E-5</c:v>
                </c:pt>
                <c:pt idx="86">
                  <c:v>2.3459477902130701E-5</c:v>
                </c:pt>
                <c:pt idx="87">
                  <c:v>1.71330901971458E-5</c:v>
                </c:pt>
                <c:pt idx="88">
                  <c:v>1.24620359010583E-5</c:v>
                </c:pt>
                <c:pt idx="89">
                  <c:v>9.0277120498244104E-6</c:v>
                </c:pt>
                <c:pt idx="90">
                  <c:v>6.5133147792606298E-6</c:v>
                </c:pt>
                <c:pt idx="91">
                  <c:v>4.6801781543892301E-6</c:v>
                </c:pt>
                <c:pt idx="92">
                  <c:v>3.34933120643887E-6</c:v>
                </c:pt>
                <c:pt idx="93">
                  <c:v>2.3872052550606E-6</c:v>
                </c:pt>
                <c:pt idx="94">
                  <c:v>1.6945594670103701E-6</c:v>
                </c:pt>
                <c:pt idx="95">
                  <c:v>1.1980074958475001E-6</c:v>
                </c:pt>
                <c:pt idx="96">
                  <c:v>8.4352551199895895E-7</c:v>
                </c:pt>
                <c:pt idx="97">
                  <c:v>5.9152388414459699E-7</c:v>
                </c:pt>
                <c:pt idx="98">
                  <c:v>4.1312551368046002E-7</c:v>
                </c:pt>
                <c:pt idx="99">
                  <c:v>2.8736093253534398E-7</c:v>
                </c:pt>
                <c:pt idx="100">
                  <c:v>1.9907136654852599E-7</c:v>
                </c:pt>
              </c:numCache>
            </c:numRef>
          </c:val>
          <c:smooth val="0"/>
          <c:extLst>
            <c:ext xmlns:c16="http://schemas.microsoft.com/office/drawing/2014/chart" uri="{C3380CC4-5D6E-409C-BE32-E72D297353CC}">
              <c16:uniqueId val="{00000000-9E92-4F3C-99E1-5DF123A3B387}"/>
            </c:ext>
          </c:extLst>
        </c:ser>
        <c:ser>
          <c:idx val="3"/>
          <c:order val="1"/>
          <c:tx>
            <c:strRef>
              <c:f>'DBH^2'!$D$1</c:f>
              <c:strCache>
                <c:ptCount val="1"/>
                <c:pt idx="0">
                  <c:v>LCI</c:v>
                </c:pt>
              </c:strCache>
            </c:strRef>
          </c:tx>
          <c:spPr>
            <a:ln w="22225" cap="rnd">
              <a:solidFill>
                <a:schemeClr val="accent3"/>
              </a:solidFill>
              <a:round/>
            </a:ln>
            <a:effectLst/>
          </c:spPr>
          <c:marker>
            <c:symbol val="none"/>
          </c:marker>
          <c:cat>
            <c:numRef>
              <c:f>'DBH^2'!$H$2:$H$102</c:f>
              <c:numCache>
                <c:formatCode>0.0</c:formatCode>
                <c:ptCount val="101"/>
                <c:pt idx="0">
                  <c:v>10.29024999993656</c:v>
                </c:pt>
                <c:pt idx="1">
                  <c:v>10.502634999938881</c:v>
                </c:pt>
                <c:pt idx="2">
                  <c:v>10.71501999994118</c:v>
                </c:pt>
                <c:pt idx="3">
                  <c:v>10.9274049999435</c:v>
                </c:pt>
                <c:pt idx="4">
                  <c:v>11.13978999994581</c:v>
                </c:pt>
                <c:pt idx="5">
                  <c:v>11.352174999948121</c:v>
                </c:pt>
                <c:pt idx="6">
                  <c:v>11.56455999995042</c:v>
                </c:pt>
                <c:pt idx="7">
                  <c:v>11.776944999952731</c:v>
                </c:pt>
                <c:pt idx="8">
                  <c:v>11.98932999995505</c:v>
                </c:pt>
                <c:pt idx="9">
                  <c:v>12.20171499995735</c:v>
                </c:pt>
                <c:pt idx="10">
                  <c:v>12.414099999959671</c:v>
                </c:pt>
                <c:pt idx="11">
                  <c:v>12.626484999961979</c:v>
                </c:pt>
                <c:pt idx="12">
                  <c:v>12.838869999964301</c:v>
                </c:pt>
                <c:pt idx="13">
                  <c:v>13.0512549999666</c:v>
                </c:pt>
                <c:pt idx="14">
                  <c:v>13.26363999996892</c:v>
                </c:pt>
                <c:pt idx="15">
                  <c:v>13.476024999971219</c:v>
                </c:pt>
                <c:pt idx="16">
                  <c:v>13.688409999973519</c:v>
                </c:pt>
                <c:pt idx="17">
                  <c:v>13.90079499997583</c:v>
                </c:pt>
                <c:pt idx="18">
                  <c:v>14.11317999997814</c:v>
                </c:pt>
                <c:pt idx="19">
                  <c:v>14.32556499998045</c:v>
                </c:pt>
                <c:pt idx="20">
                  <c:v>14.537949999982761</c:v>
                </c:pt>
                <c:pt idx="21">
                  <c:v>14.750334999985069</c:v>
                </c:pt>
                <c:pt idx="22">
                  <c:v>14.962719999987399</c:v>
                </c:pt>
                <c:pt idx="23">
                  <c:v>15.175104999989699</c:v>
                </c:pt>
                <c:pt idx="24">
                  <c:v>15.38748999999201</c:v>
                </c:pt>
                <c:pt idx="25">
                  <c:v>15.599874999994309</c:v>
                </c:pt>
                <c:pt idx="26">
                  <c:v>15.81225999999663</c:v>
                </c:pt>
                <c:pt idx="27">
                  <c:v>16.02464499999893</c:v>
                </c:pt>
                <c:pt idx="28">
                  <c:v>16.237030000001241</c:v>
                </c:pt>
                <c:pt idx="29">
                  <c:v>16.449415000003551</c:v>
                </c:pt>
                <c:pt idx="30">
                  <c:v>16.661800000005861</c:v>
                </c:pt>
                <c:pt idx="31">
                  <c:v>16.874185000008179</c:v>
                </c:pt>
                <c:pt idx="32">
                  <c:v>17.086570000010489</c:v>
                </c:pt>
                <c:pt idx="33">
                  <c:v>17.2989550000128</c:v>
                </c:pt>
                <c:pt idx="34">
                  <c:v>17.5113400000151</c:v>
                </c:pt>
                <c:pt idx="35">
                  <c:v>17.72372500001741</c:v>
                </c:pt>
                <c:pt idx="36">
                  <c:v>17.93611000001972</c:v>
                </c:pt>
                <c:pt idx="37">
                  <c:v>18.148495000022031</c:v>
                </c:pt>
                <c:pt idx="38">
                  <c:v>18.360880000024341</c:v>
                </c:pt>
                <c:pt idx="39">
                  <c:v>18.573265000026659</c:v>
                </c:pt>
                <c:pt idx="40">
                  <c:v>18.78565000002893</c:v>
                </c:pt>
                <c:pt idx="41">
                  <c:v>18.998035000031269</c:v>
                </c:pt>
                <c:pt idx="42">
                  <c:v>19.210420000033579</c:v>
                </c:pt>
                <c:pt idx="43">
                  <c:v>19.42280500003589</c:v>
                </c:pt>
                <c:pt idx="44">
                  <c:v>19.6351900000382</c:v>
                </c:pt>
                <c:pt idx="45">
                  <c:v>19.847575000040511</c:v>
                </c:pt>
                <c:pt idx="46">
                  <c:v>20.059960000042821</c:v>
                </c:pt>
                <c:pt idx="47">
                  <c:v>20.272345000045121</c:v>
                </c:pt>
                <c:pt idx="48">
                  <c:v>20.484730000047421</c:v>
                </c:pt>
                <c:pt idx="49">
                  <c:v>20.697115000049749</c:v>
                </c:pt>
                <c:pt idx="50">
                  <c:v>20.909500000052059</c:v>
                </c:pt>
                <c:pt idx="51">
                  <c:v>21.12188500005437</c:v>
                </c:pt>
                <c:pt idx="52">
                  <c:v>21.33427000005668</c:v>
                </c:pt>
                <c:pt idx="53">
                  <c:v>21.546655000059001</c:v>
                </c:pt>
                <c:pt idx="54">
                  <c:v>21.75904000006128</c:v>
                </c:pt>
                <c:pt idx="55">
                  <c:v>21.971425000063611</c:v>
                </c:pt>
                <c:pt idx="56">
                  <c:v>22.183810000065911</c:v>
                </c:pt>
                <c:pt idx="57">
                  <c:v>22.396195000068229</c:v>
                </c:pt>
                <c:pt idx="58">
                  <c:v>22.608580000070539</c:v>
                </c:pt>
                <c:pt idx="59">
                  <c:v>22.820965000072849</c:v>
                </c:pt>
                <c:pt idx="60">
                  <c:v>23.03335000007516</c:v>
                </c:pt>
                <c:pt idx="61">
                  <c:v>23.24573500007746</c:v>
                </c:pt>
                <c:pt idx="62">
                  <c:v>23.458120000079781</c:v>
                </c:pt>
                <c:pt idx="63">
                  <c:v>23.670505000082098</c:v>
                </c:pt>
                <c:pt idx="64">
                  <c:v>23.882890000084409</c:v>
                </c:pt>
                <c:pt idx="65">
                  <c:v>24.095275000086708</c:v>
                </c:pt>
                <c:pt idx="66">
                  <c:v>24.307660000089019</c:v>
                </c:pt>
                <c:pt idx="67">
                  <c:v>24.520045000091329</c:v>
                </c:pt>
                <c:pt idx="68">
                  <c:v>24.732430000093629</c:v>
                </c:pt>
                <c:pt idx="69">
                  <c:v>24.94481500009595</c:v>
                </c:pt>
                <c:pt idx="70">
                  <c:v>25.157200000098261</c:v>
                </c:pt>
                <c:pt idx="71">
                  <c:v>25.369585000100571</c:v>
                </c:pt>
                <c:pt idx="72">
                  <c:v>25.581970000102881</c:v>
                </c:pt>
                <c:pt idx="73">
                  <c:v>25.794355000105181</c:v>
                </c:pt>
                <c:pt idx="74">
                  <c:v>26.006740000107499</c:v>
                </c:pt>
                <c:pt idx="75">
                  <c:v>26.219125000109809</c:v>
                </c:pt>
                <c:pt idx="76">
                  <c:v>26.431510000112119</c:v>
                </c:pt>
                <c:pt idx="77">
                  <c:v>26.64389500011443</c:v>
                </c:pt>
                <c:pt idx="78">
                  <c:v>26.85628000011674</c:v>
                </c:pt>
                <c:pt idx="79">
                  <c:v>27.06866500011904</c:v>
                </c:pt>
                <c:pt idx="80">
                  <c:v>27.281050000121319</c:v>
                </c:pt>
                <c:pt idx="81">
                  <c:v>27.493435000123629</c:v>
                </c:pt>
                <c:pt idx="82">
                  <c:v>27.705820000125939</c:v>
                </c:pt>
                <c:pt idx="83">
                  <c:v>27.918205000128289</c:v>
                </c:pt>
                <c:pt idx="84">
                  <c:v>28.130590000130599</c:v>
                </c:pt>
                <c:pt idx="85">
                  <c:v>28.34297500013291</c:v>
                </c:pt>
                <c:pt idx="86">
                  <c:v>28.555360000135209</c:v>
                </c:pt>
                <c:pt idx="87">
                  <c:v>28.76774500013752</c:v>
                </c:pt>
                <c:pt idx="88">
                  <c:v>28.980130000139798</c:v>
                </c:pt>
                <c:pt idx="89">
                  <c:v>29.192515000142141</c:v>
                </c:pt>
                <c:pt idx="90">
                  <c:v>29.404900000144458</c:v>
                </c:pt>
                <c:pt idx="91">
                  <c:v>29.617285000146769</c:v>
                </c:pt>
                <c:pt idx="92">
                  <c:v>29.829670000149079</c:v>
                </c:pt>
                <c:pt idx="93">
                  <c:v>30.04205500015139</c:v>
                </c:pt>
                <c:pt idx="94">
                  <c:v>30.254440000153689</c:v>
                </c:pt>
                <c:pt idx="95">
                  <c:v>30.46682500015601</c:v>
                </c:pt>
                <c:pt idx="96">
                  <c:v>30.679210000158321</c:v>
                </c:pt>
                <c:pt idx="97">
                  <c:v>30.891595000160631</c:v>
                </c:pt>
                <c:pt idx="98">
                  <c:v>31.103980000162931</c:v>
                </c:pt>
                <c:pt idx="99">
                  <c:v>31.316365000165241</c:v>
                </c:pt>
                <c:pt idx="100">
                  <c:v>31.52875000016752</c:v>
                </c:pt>
              </c:numCache>
            </c:numRef>
          </c:cat>
          <c:val>
            <c:numRef>
              <c:f>'DBH^2'!$F$2:$F$102</c:f>
              <c:numCache>
                <c:formatCode>General</c:formatCode>
                <c:ptCount val="101"/>
                <c:pt idx="0">
                  <c:v>-0.335741501185714</c:v>
                </c:pt>
                <c:pt idx="1">
                  <c:v>-9.5219716453733394E-2</c:v>
                </c:pt>
                <c:pt idx="2">
                  <c:v>0.140077521956015</c:v>
                </c:pt>
                <c:pt idx="3">
                  <c:v>0.36542952613862001</c:v>
                </c:pt>
                <c:pt idx="4">
                  <c:v>0.576315105809868</c:v>
                </c:pt>
                <c:pt idx="5">
                  <c:v>0.76862948581749002</c:v>
                </c:pt>
                <c:pt idx="6">
                  <c:v>0.93890814914752296</c:v>
                </c:pt>
                <c:pt idx="7">
                  <c:v>1.0845419786935611</c:v>
                </c:pt>
                <c:pt idx="8">
                  <c:v>1.2039471867879801</c:v>
                </c:pt>
                <c:pt idx="9">
                  <c:v>1.296653870635321</c:v>
                </c:pt>
                <c:pt idx="10">
                  <c:v>1.3632934354375721</c:v>
                </c:pt>
                <c:pt idx="11">
                  <c:v>1.4054718813462579</c:v>
                </c:pt>
                <c:pt idx="12">
                  <c:v>1.4255532801810911</c:v>
                </c:pt>
                <c:pt idx="13">
                  <c:v>1.4263894562350441</c:v>
                </c:pt>
                <c:pt idx="14">
                  <c:v>1.411042553704434</c:v>
                </c:pt>
                <c:pt idx="15">
                  <c:v>1.3825401416678369</c:v>
                </c:pt>
                <c:pt idx="16">
                  <c:v>1.343685599808276</c:v>
                </c:pt>
                <c:pt idx="17">
                  <c:v>1.296932763420346</c:v>
                </c:pt>
                <c:pt idx="18">
                  <c:v>1.24431883272062</c:v>
                </c:pt>
                <c:pt idx="19">
                  <c:v>1.1874472352209851</c:v>
                </c:pt>
                <c:pt idx="20">
                  <c:v>1.1275062973805641</c:v>
                </c:pt>
                <c:pt idx="21">
                  <c:v>1.0653133208426171</c:v>
                </c:pt>
                <c:pt idx="22">
                  <c:v>1.0013763818509529</c:v>
                </c:pt>
                <c:pt idx="23">
                  <c:v>0.93596502885347599</c:v>
                </c:pt>
                <c:pt idx="24">
                  <c:v>0.86918586514095697</c:v>
                </c:pt>
                <c:pt idx="25">
                  <c:v>0.80106031070366701</c:v>
                </c:pt>
                <c:pt idx="26">
                  <c:v>0.73159869370708797</c:v>
                </c:pt>
                <c:pt idx="27">
                  <c:v>0.66086793520323395</c:v>
                </c:pt>
                <c:pt idx="28">
                  <c:v>0.58904980408041796</c:v>
                </c:pt>
                <c:pt idx="29">
                  <c:v>0.516481361603922</c:v>
                </c:pt>
                <c:pt idx="30">
                  <c:v>0.44367682244359302</c:v>
                </c:pt>
                <c:pt idx="31">
                  <c:v>0.37132387091143398</c:v>
                </c:pt>
                <c:pt idx="32">
                  <c:v>0.30025512849195102</c:v>
                </c:pt>
                <c:pt idx="33">
                  <c:v>0.231399269485944</c:v>
                </c:pt>
                <c:pt idx="34">
                  <c:v>0.16571634963528201</c:v>
                </c:pt>
                <c:pt idx="35">
                  <c:v>0.1041283372696</c:v>
                </c:pt>
                <c:pt idx="36">
                  <c:v>4.7455901484518503E-2</c:v>
                </c:pt>
                <c:pt idx="37">
                  <c:v>-3.6336502354015199E-3</c:v>
                </c:pt>
                <c:pt idx="38">
                  <c:v>-4.8659139979832497E-2</c:v>
                </c:pt>
                <c:pt idx="39">
                  <c:v>-8.7340856774667297E-2</c:v>
                </c:pt>
                <c:pt idx="40">
                  <c:v>-0.11959887342939</c:v>
                </c:pt>
                <c:pt idx="41">
                  <c:v>-0.14553741679526799</c:v>
                </c:pt>
                <c:pt idx="42">
                  <c:v>-0.16542073516047701</c:v>
                </c:pt>
                <c:pt idx="43">
                  <c:v>-0.179643431933937</c:v>
                </c:pt>
                <c:pt idx="44">
                  <c:v>-0.18869849269807401</c:v>
                </c:pt>
                <c:pt idx="45">
                  <c:v>-0.193146210476423</c:v>
                </c:pt>
                <c:pt idx="46">
                  <c:v>-0.19358520843877899</c:v>
                </c:pt>
                <c:pt idx="47">
                  <c:v>-0.190626833468616</c:v>
                </c:pt>
                <c:pt idx="48">
                  <c:v>-0.184873593895408</c:v>
                </c:pt>
                <c:pt idx="49">
                  <c:v>-0.17690180495909599</c:v>
                </c:pt>
                <c:pt idx="50">
                  <c:v>-0.167248335447723</c:v>
                </c:pt>
                <c:pt idx="51">
                  <c:v>-0.15640113183068899</c:v>
                </c:pt>
                <c:pt idx="52">
                  <c:v>-0.144793396490494</c:v>
                </c:pt>
                <c:pt idx="53">
                  <c:v>-0.132800608780998</c:v>
                </c:pt>
                <c:pt idx="54">
                  <c:v>-0.12074003484991799</c:v>
                </c:pt>
                <c:pt idx="55">
                  <c:v>-0.108872502586623</c:v>
                </c:pt>
                <c:pt idx="56">
                  <c:v>-9.7405387454242404E-2</c:v>
                </c:pt>
                <c:pt idx="57">
                  <c:v>-8.6497070082086999E-2</c:v>
                </c:pt>
                <c:pt idx="58">
                  <c:v>-7.6261900319404802E-2</c:v>
                </c:pt>
                <c:pt idx="59">
                  <c:v>-6.6775588910712794E-2</c:v>
                </c:pt>
                <c:pt idx="60">
                  <c:v>-5.8080903240831101E-2</c:v>
                </c:pt>
                <c:pt idx="61">
                  <c:v>-5.01930841248521E-2</c:v>
                </c:pt>
                <c:pt idx="62">
                  <c:v>-4.3105023250505602E-2</c:v>
                </c:pt>
                <c:pt idx="63">
                  <c:v>-3.6792178790491001E-2</c:v>
                </c:pt>
                <c:pt idx="64">
                  <c:v>-3.1216871033312599E-2</c:v>
                </c:pt>
                <c:pt idx="65">
                  <c:v>-2.6332081312209599E-2</c:v>
                </c:pt>
                <c:pt idx="66">
                  <c:v>-2.2084807749996299E-2</c:v>
                </c:pt>
                <c:pt idx="67">
                  <c:v>-1.84187383970905E-2</c:v>
                </c:pt>
                <c:pt idx="68">
                  <c:v>-1.52765517867637E-2</c:v>
                </c:pt>
                <c:pt idx="69">
                  <c:v>-1.2601656842922899E-2</c:v>
                </c:pt>
                <c:pt idx="70">
                  <c:v>-1.03395273262386E-2</c:v>
                </c:pt>
                <c:pt idx="71">
                  <c:v>-8.4387063886775093E-3</c:v>
                </c:pt>
                <c:pt idx="72">
                  <c:v>-6.8514434620367097E-3</c:v>
                </c:pt>
                <c:pt idx="73">
                  <c:v>-5.5340783953168804E-3</c:v>
                </c:pt>
                <c:pt idx="74">
                  <c:v>-4.4472364502247197E-3</c:v>
                </c:pt>
                <c:pt idx="75">
                  <c:v>-3.5558128602009801E-3</c:v>
                </c:pt>
                <c:pt idx="76">
                  <c:v>-2.8288654517369801E-3</c:v>
                </c:pt>
                <c:pt idx="77">
                  <c:v>-2.23939072947324E-3</c:v>
                </c:pt>
                <c:pt idx="78">
                  <c:v>-1.76404299264336E-3</c:v>
                </c:pt>
                <c:pt idx="79">
                  <c:v>-1.3828243809474699E-3</c:v>
                </c:pt>
                <c:pt idx="80">
                  <c:v>-1.07874606877465E-3</c:v>
                </c:pt>
                <c:pt idx="81">
                  <c:v>-8.37490463771501E-4</c:v>
                </c:pt>
                <c:pt idx="82">
                  <c:v>-6.47087456620207E-4</c:v>
                </c:pt>
                <c:pt idx="83">
                  <c:v>-4.9760056541720801E-4</c:v>
                </c:pt>
                <c:pt idx="84">
                  <c:v>-3.8084275051129601E-4</c:v>
                </c:pt>
                <c:pt idx="85">
                  <c:v>-2.90114163887954E-4</c:v>
                </c:pt>
                <c:pt idx="86">
                  <c:v>-2.1996860495208199E-4</c:v>
                </c:pt>
                <c:pt idx="87">
                  <c:v>-1.6600882976724701E-4</c:v>
                </c:pt>
                <c:pt idx="88">
                  <c:v>-1.2470677199657101E-4</c:v>
                </c:pt>
                <c:pt idx="89">
                  <c:v>-9.3249314467266207E-5</c:v>
                </c:pt>
                <c:pt idx="90">
                  <c:v>-6.9407540040229706E-5</c:v>
                </c:pt>
                <c:pt idx="91">
                  <c:v>-5.1425823287451298E-5</c:v>
                </c:pt>
                <c:pt idx="92">
                  <c:v>-3.7929444146058801E-5</c:v>
                </c:pt>
                <c:pt idx="93">
                  <c:v>-2.7848382998962299E-5</c:v>
                </c:pt>
                <c:pt idx="94">
                  <c:v>-2.0354387245211001E-5</c:v>
                </c:pt>
                <c:pt idx="95">
                  <c:v>-1.48100775214577E-5</c:v>
                </c:pt>
                <c:pt idx="96">
                  <c:v>-1.07276423452561E-5</c:v>
                </c:pt>
                <c:pt idx="97">
                  <c:v>-7.7357814664114903E-6</c:v>
                </c:pt>
                <c:pt idx="98">
                  <c:v>-5.5534502393381803E-6</c:v>
                </c:pt>
                <c:pt idx="99">
                  <c:v>-3.9690443613869102E-6</c:v>
                </c:pt>
                <c:pt idx="100">
                  <c:v>-2.82408586647856E-6</c:v>
                </c:pt>
              </c:numCache>
            </c:numRef>
          </c:val>
          <c:smooth val="0"/>
          <c:extLst>
            <c:ext xmlns:c16="http://schemas.microsoft.com/office/drawing/2014/chart" uri="{C3380CC4-5D6E-409C-BE32-E72D297353CC}">
              <c16:uniqueId val="{00000001-9E92-4F3C-99E1-5DF123A3B387}"/>
            </c:ext>
          </c:extLst>
        </c:ser>
        <c:ser>
          <c:idx val="4"/>
          <c:order val="2"/>
          <c:tx>
            <c:strRef>
              <c:f>'DBH^2'!$E$1</c:f>
              <c:strCache>
                <c:ptCount val="1"/>
                <c:pt idx="0">
                  <c:v>UCI</c:v>
                </c:pt>
              </c:strCache>
            </c:strRef>
          </c:tx>
          <c:spPr>
            <a:ln w="22225" cap="rnd">
              <a:solidFill>
                <a:schemeClr val="accent3"/>
              </a:solidFill>
              <a:round/>
            </a:ln>
            <a:effectLst/>
          </c:spPr>
          <c:marker>
            <c:symbol val="none"/>
          </c:marker>
          <c:cat>
            <c:numRef>
              <c:f>'DBH^2'!$H$2:$H$102</c:f>
              <c:numCache>
                <c:formatCode>0.0</c:formatCode>
                <c:ptCount val="101"/>
                <c:pt idx="0">
                  <c:v>10.29024999993656</c:v>
                </c:pt>
                <c:pt idx="1">
                  <c:v>10.502634999938881</c:v>
                </c:pt>
                <c:pt idx="2">
                  <c:v>10.71501999994118</c:v>
                </c:pt>
                <c:pt idx="3">
                  <c:v>10.9274049999435</c:v>
                </c:pt>
                <c:pt idx="4">
                  <c:v>11.13978999994581</c:v>
                </c:pt>
                <c:pt idx="5">
                  <c:v>11.352174999948121</c:v>
                </c:pt>
                <c:pt idx="6">
                  <c:v>11.56455999995042</c:v>
                </c:pt>
                <c:pt idx="7">
                  <c:v>11.776944999952731</c:v>
                </c:pt>
                <c:pt idx="8">
                  <c:v>11.98932999995505</c:v>
                </c:pt>
                <c:pt idx="9">
                  <c:v>12.20171499995735</c:v>
                </c:pt>
                <c:pt idx="10">
                  <c:v>12.414099999959671</c:v>
                </c:pt>
                <c:pt idx="11">
                  <c:v>12.626484999961979</c:v>
                </c:pt>
                <c:pt idx="12">
                  <c:v>12.838869999964301</c:v>
                </c:pt>
                <c:pt idx="13">
                  <c:v>13.0512549999666</c:v>
                </c:pt>
                <c:pt idx="14">
                  <c:v>13.26363999996892</c:v>
                </c:pt>
                <c:pt idx="15">
                  <c:v>13.476024999971219</c:v>
                </c:pt>
                <c:pt idx="16">
                  <c:v>13.688409999973519</c:v>
                </c:pt>
                <c:pt idx="17">
                  <c:v>13.90079499997583</c:v>
                </c:pt>
                <c:pt idx="18">
                  <c:v>14.11317999997814</c:v>
                </c:pt>
                <c:pt idx="19">
                  <c:v>14.32556499998045</c:v>
                </c:pt>
                <c:pt idx="20">
                  <c:v>14.537949999982761</c:v>
                </c:pt>
                <c:pt idx="21">
                  <c:v>14.750334999985069</c:v>
                </c:pt>
                <c:pt idx="22">
                  <c:v>14.962719999987399</c:v>
                </c:pt>
                <c:pt idx="23">
                  <c:v>15.175104999989699</c:v>
                </c:pt>
                <c:pt idx="24">
                  <c:v>15.38748999999201</c:v>
                </c:pt>
                <c:pt idx="25">
                  <c:v>15.599874999994309</c:v>
                </c:pt>
                <c:pt idx="26">
                  <c:v>15.81225999999663</c:v>
                </c:pt>
                <c:pt idx="27">
                  <c:v>16.02464499999893</c:v>
                </c:pt>
                <c:pt idx="28">
                  <c:v>16.237030000001241</c:v>
                </c:pt>
                <c:pt idx="29">
                  <c:v>16.449415000003551</c:v>
                </c:pt>
                <c:pt idx="30">
                  <c:v>16.661800000005861</c:v>
                </c:pt>
                <c:pt idx="31">
                  <c:v>16.874185000008179</c:v>
                </c:pt>
                <c:pt idx="32">
                  <c:v>17.086570000010489</c:v>
                </c:pt>
                <c:pt idx="33">
                  <c:v>17.2989550000128</c:v>
                </c:pt>
                <c:pt idx="34">
                  <c:v>17.5113400000151</c:v>
                </c:pt>
                <c:pt idx="35">
                  <c:v>17.72372500001741</c:v>
                </c:pt>
                <c:pt idx="36">
                  <c:v>17.93611000001972</c:v>
                </c:pt>
                <c:pt idx="37">
                  <c:v>18.148495000022031</c:v>
                </c:pt>
                <c:pt idx="38">
                  <c:v>18.360880000024341</c:v>
                </c:pt>
                <c:pt idx="39">
                  <c:v>18.573265000026659</c:v>
                </c:pt>
                <c:pt idx="40">
                  <c:v>18.78565000002893</c:v>
                </c:pt>
                <c:pt idx="41">
                  <c:v>18.998035000031269</c:v>
                </c:pt>
                <c:pt idx="42">
                  <c:v>19.210420000033579</c:v>
                </c:pt>
                <c:pt idx="43">
                  <c:v>19.42280500003589</c:v>
                </c:pt>
                <c:pt idx="44">
                  <c:v>19.6351900000382</c:v>
                </c:pt>
                <c:pt idx="45">
                  <c:v>19.847575000040511</c:v>
                </c:pt>
                <c:pt idx="46">
                  <c:v>20.059960000042821</c:v>
                </c:pt>
                <c:pt idx="47">
                  <c:v>20.272345000045121</c:v>
                </c:pt>
                <c:pt idx="48">
                  <c:v>20.484730000047421</c:v>
                </c:pt>
                <c:pt idx="49">
                  <c:v>20.697115000049749</c:v>
                </c:pt>
                <c:pt idx="50">
                  <c:v>20.909500000052059</c:v>
                </c:pt>
                <c:pt idx="51">
                  <c:v>21.12188500005437</c:v>
                </c:pt>
                <c:pt idx="52">
                  <c:v>21.33427000005668</c:v>
                </c:pt>
                <c:pt idx="53">
                  <c:v>21.546655000059001</c:v>
                </c:pt>
                <c:pt idx="54">
                  <c:v>21.75904000006128</c:v>
                </c:pt>
                <c:pt idx="55">
                  <c:v>21.971425000063611</c:v>
                </c:pt>
                <c:pt idx="56">
                  <c:v>22.183810000065911</c:v>
                </c:pt>
                <c:pt idx="57">
                  <c:v>22.396195000068229</c:v>
                </c:pt>
                <c:pt idx="58">
                  <c:v>22.608580000070539</c:v>
                </c:pt>
                <c:pt idx="59">
                  <c:v>22.820965000072849</c:v>
                </c:pt>
                <c:pt idx="60">
                  <c:v>23.03335000007516</c:v>
                </c:pt>
                <c:pt idx="61">
                  <c:v>23.24573500007746</c:v>
                </c:pt>
                <c:pt idx="62">
                  <c:v>23.458120000079781</c:v>
                </c:pt>
                <c:pt idx="63">
                  <c:v>23.670505000082098</c:v>
                </c:pt>
                <c:pt idx="64">
                  <c:v>23.882890000084409</c:v>
                </c:pt>
                <c:pt idx="65">
                  <c:v>24.095275000086708</c:v>
                </c:pt>
                <c:pt idx="66">
                  <c:v>24.307660000089019</c:v>
                </c:pt>
                <c:pt idx="67">
                  <c:v>24.520045000091329</c:v>
                </c:pt>
                <c:pt idx="68">
                  <c:v>24.732430000093629</c:v>
                </c:pt>
                <c:pt idx="69">
                  <c:v>24.94481500009595</c:v>
                </c:pt>
                <c:pt idx="70">
                  <c:v>25.157200000098261</c:v>
                </c:pt>
                <c:pt idx="71">
                  <c:v>25.369585000100571</c:v>
                </c:pt>
                <c:pt idx="72">
                  <c:v>25.581970000102881</c:v>
                </c:pt>
                <c:pt idx="73">
                  <c:v>25.794355000105181</c:v>
                </c:pt>
                <c:pt idx="74">
                  <c:v>26.006740000107499</c:v>
                </c:pt>
                <c:pt idx="75">
                  <c:v>26.219125000109809</c:v>
                </c:pt>
                <c:pt idx="76">
                  <c:v>26.431510000112119</c:v>
                </c:pt>
                <c:pt idx="77">
                  <c:v>26.64389500011443</c:v>
                </c:pt>
                <c:pt idx="78">
                  <c:v>26.85628000011674</c:v>
                </c:pt>
                <c:pt idx="79">
                  <c:v>27.06866500011904</c:v>
                </c:pt>
                <c:pt idx="80">
                  <c:v>27.281050000121319</c:v>
                </c:pt>
                <c:pt idx="81">
                  <c:v>27.493435000123629</c:v>
                </c:pt>
                <c:pt idx="82">
                  <c:v>27.705820000125939</c:v>
                </c:pt>
                <c:pt idx="83">
                  <c:v>27.918205000128289</c:v>
                </c:pt>
                <c:pt idx="84">
                  <c:v>28.130590000130599</c:v>
                </c:pt>
                <c:pt idx="85">
                  <c:v>28.34297500013291</c:v>
                </c:pt>
                <c:pt idx="86">
                  <c:v>28.555360000135209</c:v>
                </c:pt>
                <c:pt idx="87">
                  <c:v>28.76774500013752</c:v>
                </c:pt>
                <c:pt idx="88">
                  <c:v>28.980130000139798</c:v>
                </c:pt>
                <c:pt idx="89">
                  <c:v>29.192515000142141</c:v>
                </c:pt>
                <c:pt idx="90">
                  <c:v>29.404900000144458</c:v>
                </c:pt>
                <c:pt idx="91">
                  <c:v>29.617285000146769</c:v>
                </c:pt>
                <c:pt idx="92">
                  <c:v>29.829670000149079</c:v>
                </c:pt>
                <c:pt idx="93">
                  <c:v>30.04205500015139</c:v>
                </c:pt>
                <c:pt idx="94">
                  <c:v>30.254440000153689</c:v>
                </c:pt>
                <c:pt idx="95">
                  <c:v>30.46682500015601</c:v>
                </c:pt>
                <c:pt idx="96">
                  <c:v>30.679210000158321</c:v>
                </c:pt>
                <c:pt idx="97">
                  <c:v>30.891595000160631</c:v>
                </c:pt>
                <c:pt idx="98">
                  <c:v>31.103980000162931</c:v>
                </c:pt>
                <c:pt idx="99">
                  <c:v>31.316365000165241</c:v>
                </c:pt>
                <c:pt idx="100">
                  <c:v>31.52875000016752</c:v>
                </c:pt>
              </c:numCache>
            </c:numRef>
          </c:cat>
          <c:val>
            <c:numRef>
              <c:f>'DBH^2'!$G$2:$G$102</c:f>
              <c:numCache>
                <c:formatCode>General</c:formatCode>
                <c:ptCount val="101"/>
                <c:pt idx="0">
                  <c:v>6.7699390866499396</c:v>
                </c:pt>
                <c:pt idx="1">
                  <c:v>6.7593591779209303</c:v>
                </c:pt>
                <c:pt idx="2">
                  <c:v>6.7342379867701396</c:v>
                </c:pt>
                <c:pt idx="3">
                  <c:v>6.6969412425747503</c:v>
                </c:pt>
                <c:pt idx="4">
                  <c:v>6.6498389875714796</c:v>
                </c:pt>
                <c:pt idx="5">
                  <c:v>6.5951302998153709</c:v>
                </c:pt>
                <c:pt idx="6">
                  <c:v>6.5346544472511701</c:v>
                </c:pt>
                <c:pt idx="7">
                  <c:v>6.4697088632377602</c:v>
                </c:pt>
                <c:pt idx="8">
                  <c:v>6.40090551590378</c:v>
                </c:pt>
                <c:pt idx="9">
                  <c:v>6.3281008985831289</c:v>
                </c:pt>
                <c:pt idx="10">
                  <c:v>6.2504217526463464</c:v>
                </c:pt>
                <c:pt idx="11">
                  <c:v>6.1663962592476462</c:v>
                </c:pt>
                <c:pt idx="12">
                  <c:v>6.074168228001307</c:v>
                </c:pt>
                <c:pt idx="13">
                  <c:v>5.9717564778268049</c:v>
                </c:pt>
                <c:pt idx="14">
                  <c:v>5.8573156107999047</c:v>
                </c:pt>
                <c:pt idx="15">
                  <c:v>5.7293564806612398</c:v>
                </c:pt>
                <c:pt idx="16">
                  <c:v>5.5869043234965314</c:v>
                </c:pt>
                <c:pt idx="17">
                  <c:v>5.4295907752544883</c:v>
                </c:pt>
                <c:pt idx="18">
                  <c:v>5.2576783269653964</c:v>
                </c:pt>
                <c:pt idx="19">
                  <c:v>5.072037052759109</c:v>
                </c:pt>
                <c:pt idx="20">
                  <c:v>4.8740797607320543</c:v>
                </c:pt>
                <c:pt idx="21">
                  <c:v>4.6656701731046004</c:v>
                </c:pt>
                <c:pt idx="22">
                  <c:v>4.4490182272610479</c:v>
                </c:pt>
                <c:pt idx="23">
                  <c:v>4.2265633432369221</c:v>
                </c:pt>
                <c:pt idx="24">
                  <c:v>4.0008547337897404</c:v>
                </c:pt>
                <c:pt idx="25">
                  <c:v>3.7744378068934021</c:v>
                </c:pt>
                <c:pt idx="26">
                  <c:v>3.549743164020748</c:v>
                </c:pt>
                <c:pt idx="27">
                  <c:v>3.3289864669210778</c:v>
                </c:pt>
                <c:pt idx="28">
                  <c:v>3.114088411234714</c:v>
                </c:pt>
                <c:pt idx="29">
                  <c:v>2.9066093196267571</c:v>
                </c:pt>
                <c:pt idx="30">
                  <c:v>2.7077161017834062</c:v>
                </c:pt>
                <c:pt idx="31">
                  <c:v>2.5181744774014021</c:v>
                </c:pt>
                <c:pt idx="32">
                  <c:v>2.3383715150930509</c:v>
                </c:pt>
                <c:pt idx="33">
                  <c:v>2.16836788760128</c:v>
                </c:pt>
                <c:pt idx="34">
                  <c:v>2.00796571075779</c:v>
                </c:pt>
                <c:pt idx="35">
                  <c:v>1.856785560450996</c:v>
                </c:pt>
                <c:pt idx="36">
                  <c:v>1.71434484086628</c:v>
                </c:pt>
                <c:pt idx="37">
                  <c:v>1.580121520512898</c:v>
                </c:pt>
                <c:pt idx="38">
                  <c:v>1.4536068072198141</c:v>
                </c:pt>
                <c:pt idx="39">
                  <c:v>1.334337925064075</c:v>
                </c:pt>
                <c:pt idx="40">
                  <c:v>1.221915322003712</c:v>
                </c:pt>
                <c:pt idx="41">
                  <c:v>1.1160089761143219</c:v>
                </c:pt>
                <c:pt idx="42">
                  <c:v>1.016353248859212</c:v>
                </c:pt>
                <c:pt idx="43">
                  <c:v>0.92273611359204599</c:v>
                </c:pt>
                <c:pt idx="44">
                  <c:v>0.83498712822251298</c:v>
                </c:pt>
                <c:pt idx="45">
                  <c:v>0.75296290518494202</c:v>
                </c:pt>
                <c:pt idx="46">
                  <c:v>0.67653359813562797</c:v>
                </c:pt>
                <c:pt idx="47">
                  <c:v>0.60557265643327796</c:v>
                </c:pt>
                <c:pt idx="48">
                  <c:v>0.53994656587939105</c:v>
                </c:pt>
                <c:pt idx="49">
                  <c:v>0.479509175880039</c:v>
                </c:pt>
                <c:pt idx="50">
                  <c:v>0.42409693255424802</c:v>
                </c:pt>
                <c:pt idx="51">
                  <c:v>0.37352642938411801</c:v>
                </c:pt>
                <c:pt idx="52">
                  <c:v>0.32759471518109201</c:v>
                </c:pt>
                <c:pt idx="53">
                  <c:v>0.28608009665545697</c:v>
                </c:pt>
                <c:pt idx="54">
                  <c:v>0.24874425259531299</c:v>
                </c:pt>
                <c:pt idx="55">
                  <c:v>0.21533590577371201</c:v>
                </c:pt>
                <c:pt idx="56">
                  <c:v>0.18559388127975199</c:v>
                </c:pt>
                <c:pt idx="57">
                  <c:v>0.15925145527637299</c:v>
                </c:pt>
                <c:pt idx="58">
                  <c:v>0.136040021432007</c:v>
                </c:pt>
                <c:pt idx="59">
                  <c:v>0.115692705742545</c:v>
                </c:pt>
                <c:pt idx="60">
                  <c:v>9.7948046080101894E-2</c:v>
                </c:pt>
                <c:pt idx="61">
                  <c:v>8.25528386492142E-2</c:v>
                </c:pt>
                <c:pt idx="62">
                  <c:v>6.9264606461358805E-2</c:v>
                </c:pt>
                <c:pt idx="63">
                  <c:v>5.7853814227551703E-2</c:v>
                </c:pt>
                <c:pt idx="64">
                  <c:v>4.8105298705041898E-2</c:v>
                </c:pt>
                <c:pt idx="65">
                  <c:v>3.9819282335584599E-2</c:v>
                </c:pt>
                <c:pt idx="66">
                  <c:v>3.2812104779419503E-2</c:v>
                </c:pt>
                <c:pt idx="67">
                  <c:v>2.6916298791214099E-2</c:v>
                </c:pt>
                <c:pt idx="68">
                  <c:v>2.1980549891128399E-2</c:v>
                </c:pt>
                <c:pt idx="69">
                  <c:v>1.7869215483257098E-2</c:v>
                </c:pt>
                <c:pt idx="70">
                  <c:v>1.4461644601993701E-2</c:v>
                </c:pt>
                <c:pt idx="71">
                  <c:v>1.1651382743695199E-2</c:v>
                </c:pt>
                <c:pt idx="72">
                  <c:v>9.3451738293955696E-3</c:v>
                </c:pt>
                <c:pt idx="73">
                  <c:v>7.4619027783819503E-3</c:v>
                </c:pt>
                <c:pt idx="74">
                  <c:v>5.9315352430520298E-3</c:v>
                </c:pt>
                <c:pt idx="75">
                  <c:v>4.6939920760078304E-3</c:v>
                </c:pt>
                <c:pt idx="76">
                  <c:v>3.6980973119544601E-3</c:v>
                </c:pt>
                <c:pt idx="77">
                  <c:v>2.9005354318727299E-3</c:v>
                </c:pt>
                <c:pt idx="78">
                  <c:v>2.2648758917603799E-3</c:v>
                </c:pt>
                <c:pt idx="79">
                  <c:v>1.7606790956470101E-3</c:v>
                </c:pt>
                <c:pt idx="80">
                  <c:v>1.36266395461044E-3</c:v>
                </c:pt>
                <c:pt idx="81">
                  <c:v>1.04995971628992E-3</c:v>
                </c:pt>
                <c:pt idx="82">
                  <c:v>8.0544375638825095E-4</c:v>
                </c:pt>
                <c:pt idx="83">
                  <c:v>6.1514715257576303E-4</c:v>
                </c:pt>
                <c:pt idx="84">
                  <c:v>4.6774286978017502E-4</c:v>
                </c:pt>
                <c:pt idx="85">
                  <c:v>3.5409746581180698E-4</c:v>
                </c:pt>
                <c:pt idx="86">
                  <c:v>2.6688756075634402E-4</c:v>
                </c:pt>
                <c:pt idx="87">
                  <c:v>2.0027501016153901E-4</c:v>
                </c:pt>
                <c:pt idx="88">
                  <c:v>1.49630843798687E-4</c:v>
                </c:pt>
                <c:pt idx="89">
                  <c:v>1.11304738566915E-4</c:v>
                </c:pt>
                <c:pt idx="90">
                  <c:v>8.24341695987509E-5</c:v>
                </c:pt>
                <c:pt idx="91">
                  <c:v>6.0786179596229798E-5</c:v>
                </c:pt>
                <c:pt idx="92">
                  <c:v>4.46281065589365E-5</c:v>
                </c:pt>
                <c:pt idx="93">
                  <c:v>3.2622793509083501E-5</c:v>
                </c:pt>
                <c:pt idx="94">
                  <c:v>2.3743506179231701E-5</c:v>
                </c:pt>
                <c:pt idx="95">
                  <c:v>1.7206092513152701E-5</c:v>
                </c:pt>
                <c:pt idx="96">
                  <c:v>1.24146933692541E-5</c:v>
                </c:pt>
                <c:pt idx="97">
                  <c:v>8.9188292347006995E-6</c:v>
                </c:pt>
                <c:pt idx="98">
                  <c:v>6.3797012666990997E-6</c:v>
                </c:pt>
                <c:pt idx="99">
                  <c:v>4.5437662264575999E-6</c:v>
                </c:pt>
                <c:pt idx="100">
                  <c:v>3.2222285995756198E-6</c:v>
                </c:pt>
              </c:numCache>
            </c:numRef>
          </c:val>
          <c:smooth val="0"/>
          <c:extLst>
            <c:ext xmlns:c16="http://schemas.microsoft.com/office/drawing/2014/chart" uri="{C3380CC4-5D6E-409C-BE32-E72D297353CC}">
              <c16:uniqueId val="{00000002-9E92-4F3C-99E1-5DF123A3B387}"/>
            </c:ext>
          </c:extLst>
        </c:ser>
        <c:dLbls>
          <c:showLegendKey val="0"/>
          <c:showVal val="0"/>
          <c:showCatName val="0"/>
          <c:showSerName val="0"/>
          <c:showPercent val="0"/>
          <c:showBubbleSize val="0"/>
        </c:dLbls>
        <c:smooth val="0"/>
        <c:axId val="301083064"/>
        <c:axId val="301082280"/>
      </c:lineChart>
      <c:catAx>
        <c:axId val="3010830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Tree Diameter (cm)</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1082280"/>
        <c:crosses val="autoZero"/>
        <c:auto val="1"/>
        <c:lblAlgn val="ctr"/>
        <c:lblOffset val="100"/>
        <c:noMultiLvlLbl val="0"/>
      </c:catAx>
      <c:valAx>
        <c:axId val="301082280"/>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Estimated Abundance</a:t>
                </a:r>
                <a:r>
                  <a:rPr lang="en-US" sz="1200" baseline="0">
                    <a:latin typeface="Arial" panose="020B0604020202020204" pitchFamily="34" charset="0"/>
                    <a:cs typeface="Arial" panose="020B0604020202020204" pitchFamily="34" charset="0"/>
                  </a:rPr>
                  <a:t> (n)</a:t>
                </a:r>
                <a:endParaRPr lang="en-US" sz="12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108306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a:softEdge rad="63500"/>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v>recess height</c:v>
          </c:tx>
          <c:spPr>
            <a:ln w="28575" cap="rnd">
              <a:solidFill>
                <a:schemeClr val="tx1"/>
              </a:solidFill>
              <a:round/>
            </a:ln>
            <a:effectLst/>
          </c:spPr>
          <c:marker>
            <c:symbol val="none"/>
          </c:marker>
          <c:cat>
            <c:numRef>
              <c:f>'recess height'!$H$2:$H$102</c:f>
              <c:numCache>
                <c:formatCode>0.0</c:formatCode>
                <c:ptCount val="101"/>
                <c:pt idx="0">
                  <c:v>0.35499999968252999</c:v>
                </c:pt>
                <c:pt idx="1">
                  <c:v>0.401849999681964</c:v>
                </c:pt>
                <c:pt idx="2">
                  <c:v>0.44869999968139801</c:v>
                </c:pt>
                <c:pt idx="3">
                  <c:v>0.49554999968083202</c:v>
                </c:pt>
                <c:pt idx="4">
                  <c:v>0.54239999968026598</c:v>
                </c:pt>
                <c:pt idx="5">
                  <c:v>0.58924999967970004</c:v>
                </c:pt>
                <c:pt idx="6">
                  <c:v>0.636099999679134</c:v>
                </c:pt>
                <c:pt idx="7">
                  <c:v>0.68294999967856795</c:v>
                </c:pt>
                <c:pt idx="8">
                  <c:v>0.72979999967800202</c:v>
                </c:pt>
                <c:pt idx="9">
                  <c:v>0.77664999967743498</c:v>
                </c:pt>
                <c:pt idx="10">
                  <c:v>0.82349999967686904</c:v>
                </c:pt>
                <c:pt idx="11">
                  <c:v>0.870349999676303</c:v>
                </c:pt>
                <c:pt idx="12">
                  <c:v>0.91719999967573695</c:v>
                </c:pt>
                <c:pt idx="13">
                  <c:v>0.96404999967517102</c:v>
                </c:pt>
                <c:pt idx="14">
                  <c:v>1.010899999674604</c:v>
                </c:pt>
                <c:pt idx="15">
                  <c:v>1.057749999674038</c:v>
                </c:pt>
                <c:pt idx="16">
                  <c:v>1.104599999673473</c:v>
                </c:pt>
                <c:pt idx="17">
                  <c:v>1.1514499996729071</c:v>
                </c:pt>
                <c:pt idx="18">
                  <c:v>1.19829999967234</c:v>
                </c:pt>
                <c:pt idx="19">
                  <c:v>1.2451499996717741</c:v>
                </c:pt>
                <c:pt idx="20">
                  <c:v>1.2919999996712079</c:v>
                </c:pt>
                <c:pt idx="21">
                  <c:v>1.338849999670642</c:v>
                </c:pt>
                <c:pt idx="22">
                  <c:v>1.3856999996700761</c:v>
                </c:pt>
                <c:pt idx="23">
                  <c:v>1.4325499996695099</c:v>
                </c:pt>
                <c:pt idx="24">
                  <c:v>1.479399999668944</c:v>
                </c:pt>
                <c:pt idx="25">
                  <c:v>1.526249999668378</c:v>
                </c:pt>
                <c:pt idx="26">
                  <c:v>1.573099999667811</c:v>
                </c:pt>
                <c:pt idx="27">
                  <c:v>1.6199499996672451</c:v>
                </c:pt>
                <c:pt idx="28">
                  <c:v>1.66679999966668</c:v>
                </c:pt>
                <c:pt idx="29">
                  <c:v>1.713649999666113</c:v>
                </c:pt>
                <c:pt idx="30">
                  <c:v>1.760499999665547</c:v>
                </c:pt>
                <c:pt idx="31">
                  <c:v>1.8073499996649811</c:v>
                </c:pt>
                <c:pt idx="32">
                  <c:v>1.854199999664415</c:v>
                </c:pt>
                <c:pt idx="33">
                  <c:v>1.901049999663849</c:v>
                </c:pt>
                <c:pt idx="34">
                  <c:v>1.947899999663282</c:v>
                </c:pt>
                <c:pt idx="35">
                  <c:v>1.9947499996627169</c:v>
                </c:pt>
                <c:pt idx="36">
                  <c:v>2.041599999662151</c:v>
                </c:pt>
                <c:pt idx="37">
                  <c:v>2.0884499996615831</c:v>
                </c:pt>
                <c:pt idx="38">
                  <c:v>2.1352999996610178</c:v>
                </c:pt>
                <c:pt idx="39">
                  <c:v>2.1821499996604521</c:v>
                </c:pt>
                <c:pt idx="40">
                  <c:v>2.228999999659885</c:v>
                </c:pt>
                <c:pt idx="41">
                  <c:v>2.275849999659318</c:v>
                </c:pt>
                <c:pt idx="42">
                  <c:v>2.3226999996587501</c:v>
                </c:pt>
                <c:pt idx="43">
                  <c:v>2.3695499996581839</c:v>
                </c:pt>
                <c:pt idx="44">
                  <c:v>2.41639999965762</c:v>
                </c:pt>
                <c:pt idx="45">
                  <c:v>2.4632499996570552</c:v>
                </c:pt>
                <c:pt idx="46">
                  <c:v>2.510099999656489</c:v>
                </c:pt>
                <c:pt idx="47">
                  <c:v>2.556949999655922</c:v>
                </c:pt>
                <c:pt idx="48">
                  <c:v>2.6037999996553571</c:v>
                </c:pt>
                <c:pt idx="49">
                  <c:v>2.650649999654787</c:v>
                </c:pt>
                <c:pt idx="50">
                  <c:v>2.6974999996542222</c:v>
                </c:pt>
                <c:pt idx="51">
                  <c:v>2.7443499996536591</c:v>
                </c:pt>
                <c:pt idx="52">
                  <c:v>2.7911999996530921</c:v>
                </c:pt>
                <c:pt idx="53">
                  <c:v>2.8380499996525228</c:v>
                </c:pt>
                <c:pt idx="54">
                  <c:v>2.8848999996519602</c:v>
                </c:pt>
                <c:pt idx="55">
                  <c:v>2.931749999651394</c:v>
                </c:pt>
                <c:pt idx="56">
                  <c:v>2.978599999650827</c:v>
                </c:pt>
                <c:pt idx="57">
                  <c:v>3.0254499996502582</c:v>
                </c:pt>
                <c:pt idx="58">
                  <c:v>3.072299999649692</c:v>
                </c:pt>
                <c:pt idx="59">
                  <c:v>3.1191499996491259</c:v>
                </c:pt>
                <c:pt idx="60">
                  <c:v>3.1659999996485642</c:v>
                </c:pt>
                <c:pt idx="61">
                  <c:v>3.212849999647998</c:v>
                </c:pt>
                <c:pt idx="62">
                  <c:v>3.2596999996474318</c:v>
                </c:pt>
                <c:pt idx="63">
                  <c:v>3.3065499996468621</c:v>
                </c:pt>
                <c:pt idx="64">
                  <c:v>3.3533999996462991</c:v>
                </c:pt>
                <c:pt idx="65">
                  <c:v>3.400249999645732</c:v>
                </c:pt>
                <c:pt idx="66">
                  <c:v>3.4470999996451668</c:v>
                </c:pt>
                <c:pt idx="67">
                  <c:v>3.4939499996445971</c:v>
                </c:pt>
                <c:pt idx="68">
                  <c:v>3.5407999996440349</c:v>
                </c:pt>
                <c:pt idx="69">
                  <c:v>3.587649999643467</c:v>
                </c:pt>
                <c:pt idx="70">
                  <c:v>3.634499999642903</c:v>
                </c:pt>
                <c:pt idx="71">
                  <c:v>3.6813499996423369</c:v>
                </c:pt>
                <c:pt idx="72">
                  <c:v>3.7281999996417712</c:v>
                </c:pt>
                <c:pt idx="73">
                  <c:v>3.7750499996412001</c:v>
                </c:pt>
                <c:pt idx="74">
                  <c:v>3.8218999996406371</c:v>
                </c:pt>
                <c:pt idx="75">
                  <c:v>3.86874999964007</c:v>
                </c:pt>
                <c:pt idx="76">
                  <c:v>3.915599999639503</c:v>
                </c:pt>
                <c:pt idx="77">
                  <c:v>3.962449999638936</c:v>
                </c:pt>
                <c:pt idx="78">
                  <c:v>4.0092999996383796</c:v>
                </c:pt>
                <c:pt idx="79">
                  <c:v>4.0561499996378076</c:v>
                </c:pt>
                <c:pt idx="80">
                  <c:v>4.1029999996372366</c:v>
                </c:pt>
                <c:pt idx="81">
                  <c:v>4.1498499996366771</c:v>
                </c:pt>
                <c:pt idx="82">
                  <c:v>4.1966999996361096</c:v>
                </c:pt>
                <c:pt idx="83">
                  <c:v>4.2435499996355439</c:v>
                </c:pt>
                <c:pt idx="84">
                  <c:v>4.29039999963498</c:v>
                </c:pt>
                <c:pt idx="85">
                  <c:v>4.3372499996344107</c:v>
                </c:pt>
                <c:pt idx="86">
                  <c:v>4.384099999633845</c:v>
                </c:pt>
                <c:pt idx="87">
                  <c:v>4.4309499996332802</c:v>
                </c:pt>
                <c:pt idx="88">
                  <c:v>4.4777999996327127</c:v>
                </c:pt>
                <c:pt idx="89">
                  <c:v>4.5246499996321461</c:v>
                </c:pt>
                <c:pt idx="90">
                  <c:v>4.5714999996315804</c:v>
                </c:pt>
                <c:pt idx="91">
                  <c:v>4.6183499996310147</c:v>
                </c:pt>
                <c:pt idx="92">
                  <c:v>4.6651999996304436</c:v>
                </c:pt>
                <c:pt idx="93">
                  <c:v>4.7120499996298824</c:v>
                </c:pt>
                <c:pt idx="94">
                  <c:v>4.7588999996293166</c:v>
                </c:pt>
                <c:pt idx="95">
                  <c:v>4.80574999962875</c:v>
                </c:pt>
                <c:pt idx="96">
                  <c:v>4.8525999996281843</c:v>
                </c:pt>
                <c:pt idx="97">
                  <c:v>4.8994499996276204</c:v>
                </c:pt>
                <c:pt idx="98">
                  <c:v>4.9462999996270511</c:v>
                </c:pt>
                <c:pt idx="99">
                  <c:v>4.9931499996264854</c:v>
                </c:pt>
                <c:pt idx="100">
                  <c:v>5.0399999996259197</c:v>
                </c:pt>
              </c:numCache>
            </c:numRef>
          </c:cat>
          <c:val>
            <c:numRef>
              <c:f>'recess height'!$B$2:$B$102</c:f>
              <c:numCache>
                <c:formatCode>General</c:formatCode>
                <c:ptCount val="101"/>
                <c:pt idx="0">
                  <c:v>3.6252491180929058</c:v>
                </c:pt>
                <c:pt idx="1">
                  <c:v>3.5461521723859262</c:v>
                </c:pt>
                <c:pt idx="2">
                  <c:v>3.4687807844049532</c:v>
                </c:pt>
                <c:pt idx="3">
                  <c:v>3.3930977192042282</c:v>
                </c:pt>
                <c:pt idx="4">
                  <c:v>3.319065735429183</c:v>
                </c:pt>
                <c:pt idx="5">
                  <c:v>3.246649205220844</c:v>
                </c:pt>
                <c:pt idx="6">
                  <c:v>3.1758126840468011</c:v>
                </c:pt>
                <c:pt idx="7">
                  <c:v>3.1065215133955011</c:v>
                </c:pt>
                <c:pt idx="8">
                  <c:v>3.0387423469221448</c:v>
                </c:pt>
                <c:pt idx="9">
                  <c:v>2.9724418325424309</c:v>
                </c:pt>
                <c:pt idx="10">
                  <c:v>2.907588063163558</c:v>
                </c:pt>
                <c:pt idx="11">
                  <c:v>2.84414912620093</c:v>
                </c:pt>
                <c:pt idx="12">
                  <c:v>2.7820944916945858</c:v>
                </c:pt>
                <c:pt idx="13">
                  <c:v>2.7213937867794402</c:v>
                </c:pt>
                <c:pt idx="14">
                  <c:v>2.6620173121415069</c:v>
                </c:pt>
                <c:pt idx="15">
                  <c:v>2.6039364928790052</c:v>
                </c:pt>
                <c:pt idx="16">
                  <c:v>2.547122749171892</c:v>
                </c:pt>
                <c:pt idx="17">
                  <c:v>2.491548739431495</c:v>
                </c:pt>
                <c:pt idx="18">
                  <c:v>2.4371872627579201</c:v>
                </c:pt>
                <c:pt idx="19">
                  <c:v>2.3840117214606451</c:v>
                </c:pt>
                <c:pt idx="20">
                  <c:v>2.331996524834274</c:v>
                </c:pt>
                <c:pt idx="21">
                  <c:v>2.2811160777687909</c:v>
                </c:pt>
                <c:pt idx="22">
                  <c:v>2.231345894071866</c:v>
                </c:pt>
                <c:pt idx="23">
                  <c:v>2.1826616135472392</c:v>
                </c:pt>
                <c:pt idx="24">
                  <c:v>2.1350394162123409</c:v>
                </c:pt>
                <c:pt idx="25">
                  <c:v>2.0884563839060681</c:v>
                </c:pt>
                <c:pt idx="26">
                  <c:v>2.042889594522685</c:v>
                </c:pt>
                <c:pt idx="27">
                  <c:v>1.99831711906525</c:v>
                </c:pt>
                <c:pt idx="28">
                  <c:v>1.9547171413745621</c:v>
                </c:pt>
                <c:pt idx="29">
                  <c:v>1.9120683290883731</c:v>
                </c:pt>
                <c:pt idx="30">
                  <c:v>1.8703501574849</c:v>
                </c:pt>
                <c:pt idx="31">
                  <c:v>1.8295420983096859</c:v>
                </c:pt>
                <c:pt idx="32">
                  <c:v>1.789624512702559</c:v>
                </c:pt>
                <c:pt idx="33">
                  <c:v>1.750577758423143</c:v>
                </c:pt>
                <c:pt idx="34">
                  <c:v>1.712383044238458</c:v>
                </c:pt>
                <c:pt idx="35">
                  <c:v>1.6750216756076219</c:v>
                </c:pt>
                <c:pt idx="36">
                  <c:v>1.6384753725614161</c:v>
                </c:pt>
                <c:pt idx="37">
                  <c:v>1.602726547207894</c:v>
                </c:pt>
                <c:pt idx="38">
                  <c:v>1.5677576086279139</c:v>
                </c:pt>
                <c:pt idx="39">
                  <c:v>1.53355172803547</c:v>
                </c:pt>
                <c:pt idx="40">
                  <c:v>1.5000921632387001</c:v>
                </c:pt>
                <c:pt idx="41">
                  <c:v>1.467362543321947</c:v>
                </c:pt>
                <c:pt idx="42">
                  <c:v>1.43534711717031</c:v>
                </c:pt>
                <c:pt idx="43">
                  <c:v>1.404030130957828</c:v>
                </c:pt>
                <c:pt idx="44">
                  <c:v>1.373396513398945</c:v>
                </c:pt>
                <c:pt idx="45">
                  <c:v>1.3434312707588421</c:v>
                </c:pt>
                <c:pt idx="46">
                  <c:v>1.314119741804991</c:v>
                </c:pt>
                <c:pt idx="47">
                  <c:v>1.2854478203772299</c:v>
                </c:pt>
                <c:pt idx="48">
                  <c:v>1.2574013978874701</c:v>
                </c:pt>
                <c:pt idx="49">
                  <c:v>1.229966977007479</c:v>
                </c:pt>
                <c:pt idx="50">
                  <c:v>1.2031311298608109</c:v>
                </c:pt>
                <c:pt idx="51">
                  <c:v>1.17688072634871</c:v>
                </c:pt>
                <c:pt idx="52">
                  <c:v>1.15120313347626</c:v>
                </c:pt>
                <c:pt idx="53">
                  <c:v>1.126085716074182</c:v>
                </c:pt>
                <c:pt idx="54">
                  <c:v>1.1015163863966171</c:v>
                </c:pt>
                <c:pt idx="55">
                  <c:v>1.077483054617189</c:v>
                </c:pt>
                <c:pt idx="56">
                  <c:v>1.0539741547057599</c:v>
                </c:pt>
                <c:pt idx="57">
                  <c:v>1.030978180146312</c:v>
                </c:pt>
                <c:pt idx="58">
                  <c:v>1.0084838795922699</c:v>
                </c:pt>
                <c:pt idx="59">
                  <c:v>0.98648042767158595</c:v>
                </c:pt>
                <c:pt idx="60">
                  <c:v>0.964956997148957</c:v>
                </c:pt>
                <c:pt idx="61">
                  <c:v>0.94390322988310604</c:v>
                </c:pt>
                <c:pt idx="62">
                  <c:v>0.92330882103156198</c:v>
                </c:pt>
                <c:pt idx="63">
                  <c:v>0.90316369427288001</c:v>
                </c:pt>
                <c:pt idx="64">
                  <c:v>0.88345815477384604</c:v>
                </c:pt>
                <c:pt idx="65">
                  <c:v>0.86418250603258795</c:v>
                </c:pt>
                <c:pt idx="66">
                  <c:v>0.845327471651795</c:v>
                </c:pt>
                <c:pt idx="67">
                  <c:v>0.826883822966754</c:v>
                </c:pt>
                <c:pt idx="68">
                  <c:v>0.80884253596837197</c:v>
                </c:pt>
                <c:pt idx="69">
                  <c:v>0.79119492829537397</c:v>
                </c:pt>
                <c:pt idx="70">
                  <c:v>0.77393231609209301</c:v>
                </c:pt>
                <c:pt idx="71">
                  <c:v>0.757046391734151</c:v>
                </c:pt>
                <c:pt idx="72">
                  <c:v>0.74052884616727499</c:v>
                </c:pt>
                <c:pt idx="73">
                  <c:v>0.72437173033007296</c:v>
                </c:pt>
                <c:pt idx="74">
                  <c:v>0.70856713606380906</c:v>
                </c:pt>
                <c:pt idx="75">
                  <c:v>0.69310733058172103</c:v>
                </c:pt>
                <c:pt idx="76">
                  <c:v>0.67798487385936201</c:v>
                </c:pt>
                <c:pt idx="77">
                  <c:v>0.66319232459171096</c:v>
                </c:pt>
                <c:pt idx="78">
                  <c:v>0.64872256387107097</c:v>
                </c:pt>
                <c:pt idx="79">
                  <c:v>0.63456850942076704</c:v>
                </c:pt>
                <c:pt idx="80">
                  <c:v>0.620723236021271</c:v>
                </c:pt>
                <c:pt idx="81">
                  <c:v>0.60718008064096896</c:v>
                </c:pt>
                <c:pt idx="82">
                  <c:v>0.59393237910142005</c:v>
                </c:pt>
                <c:pt idx="83">
                  <c:v>0.58097375595220202</c:v>
                </c:pt>
                <c:pt idx="84">
                  <c:v>0.56829786854838504</c:v>
                </c:pt>
                <c:pt idx="85">
                  <c:v>0.55589851490005204</c:v>
                </c:pt>
                <c:pt idx="86">
                  <c:v>0.54376972782382205</c:v>
                </c:pt>
                <c:pt idx="87">
                  <c:v>0.53190553910925298</c:v>
                </c:pt>
                <c:pt idx="88">
                  <c:v>0.520300239120849</c:v>
                </c:pt>
                <c:pt idx="89">
                  <c:v>0.50894814760259199</c:v>
                </c:pt>
                <c:pt idx="90">
                  <c:v>0.49784371026428798</c:v>
                </c:pt>
                <c:pt idx="91">
                  <c:v>0.48698158310044498</c:v>
                </c:pt>
                <c:pt idx="92">
                  <c:v>0.47635642118577598</c:v>
                </c:pt>
                <c:pt idx="93">
                  <c:v>0.46596311116587802</c:v>
                </c:pt>
                <c:pt idx="94">
                  <c:v>0.45579653880624299</c:v>
                </c:pt>
                <c:pt idx="95">
                  <c:v>0.44585181144848501</c:v>
                </c:pt>
                <c:pt idx="96">
                  <c:v>0.436124061609862</c:v>
                </c:pt>
                <c:pt idx="97">
                  <c:v>0.42660852974932401</c:v>
                </c:pt>
                <c:pt idx="98">
                  <c:v>0.41730063652143201</c:v>
                </c:pt>
                <c:pt idx="99">
                  <c:v>0.40819580179255899</c:v>
                </c:pt>
                <c:pt idx="100">
                  <c:v>0.39928964386507698</c:v>
                </c:pt>
              </c:numCache>
            </c:numRef>
          </c:val>
          <c:smooth val="0"/>
          <c:extLst>
            <c:ext xmlns:c16="http://schemas.microsoft.com/office/drawing/2014/chart" uri="{C3380CC4-5D6E-409C-BE32-E72D297353CC}">
              <c16:uniqueId val="{00000000-6737-410D-A177-E77548FC6B97}"/>
            </c:ext>
          </c:extLst>
        </c:ser>
        <c:ser>
          <c:idx val="3"/>
          <c:order val="1"/>
          <c:tx>
            <c:strRef>
              <c:f>'recess height'!$F$1:$F$2</c:f>
              <c:strCache>
                <c:ptCount val="2"/>
                <c:pt idx="0">
                  <c:v>UCI</c:v>
                </c:pt>
                <c:pt idx="1">
                  <c:v>1.559934801</c:v>
                </c:pt>
              </c:strCache>
            </c:strRef>
          </c:tx>
          <c:spPr>
            <a:ln w="22225" cap="rnd">
              <a:solidFill>
                <a:schemeClr val="accent3"/>
              </a:solidFill>
              <a:round/>
            </a:ln>
            <a:effectLst/>
          </c:spPr>
          <c:marker>
            <c:symbol val="none"/>
          </c:marker>
          <c:cat>
            <c:numRef>
              <c:f>'recess height'!$H$2:$H$102</c:f>
              <c:numCache>
                <c:formatCode>0.0</c:formatCode>
                <c:ptCount val="101"/>
                <c:pt idx="0">
                  <c:v>0.35499999968252999</c:v>
                </c:pt>
                <c:pt idx="1">
                  <c:v>0.401849999681964</c:v>
                </c:pt>
                <c:pt idx="2">
                  <c:v>0.44869999968139801</c:v>
                </c:pt>
                <c:pt idx="3">
                  <c:v>0.49554999968083202</c:v>
                </c:pt>
                <c:pt idx="4">
                  <c:v>0.54239999968026598</c:v>
                </c:pt>
                <c:pt idx="5">
                  <c:v>0.58924999967970004</c:v>
                </c:pt>
                <c:pt idx="6">
                  <c:v>0.636099999679134</c:v>
                </c:pt>
                <c:pt idx="7">
                  <c:v>0.68294999967856795</c:v>
                </c:pt>
                <c:pt idx="8">
                  <c:v>0.72979999967800202</c:v>
                </c:pt>
                <c:pt idx="9">
                  <c:v>0.77664999967743498</c:v>
                </c:pt>
                <c:pt idx="10">
                  <c:v>0.82349999967686904</c:v>
                </c:pt>
                <c:pt idx="11">
                  <c:v>0.870349999676303</c:v>
                </c:pt>
                <c:pt idx="12">
                  <c:v>0.91719999967573695</c:v>
                </c:pt>
                <c:pt idx="13">
                  <c:v>0.96404999967517102</c:v>
                </c:pt>
                <c:pt idx="14">
                  <c:v>1.010899999674604</c:v>
                </c:pt>
                <c:pt idx="15">
                  <c:v>1.057749999674038</c:v>
                </c:pt>
                <c:pt idx="16">
                  <c:v>1.104599999673473</c:v>
                </c:pt>
                <c:pt idx="17">
                  <c:v>1.1514499996729071</c:v>
                </c:pt>
                <c:pt idx="18">
                  <c:v>1.19829999967234</c:v>
                </c:pt>
                <c:pt idx="19">
                  <c:v>1.2451499996717741</c:v>
                </c:pt>
                <c:pt idx="20">
                  <c:v>1.2919999996712079</c:v>
                </c:pt>
                <c:pt idx="21">
                  <c:v>1.338849999670642</c:v>
                </c:pt>
                <c:pt idx="22">
                  <c:v>1.3856999996700761</c:v>
                </c:pt>
                <c:pt idx="23">
                  <c:v>1.4325499996695099</c:v>
                </c:pt>
                <c:pt idx="24">
                  <c:v>1.479399999668944</c:v>
                </c:pt>
                <c:pt idx="25">
                  <c:v>1.526249999668378</c:v>
                </c:pt>
                <c:pt idx="26">
                  <c:v>1.573099999667811</c:v>
                </c:pt>
                <c:pt idx="27">
                  <c:v>1.6199499996672451</c:v>
                </c:pt>
                <c:pt idx="28">
                  <c:v>1.66679999966668</c:v>
                </c:pt>
                <c:pt idx="29">
                  <c:v>1.713649999666113</c:v>
                </c:pt>
                <c:pt idx="30">
                  <c:v>1.760499999665547</c:v>
                </c:pt>
                <c:pt idx="31">
                  <c:v>1.8073499996649811</c:v>
                </c:pt>
                <c:pt idx="32">
                  <c:v>1.854199999664415</c:v>
                </c:pt>
                <c:pt idx="33">
                  <c:v>1.901049999663849</c:v>
                </c:pt>
                <c:pt idx="34">
                  <c:v>1.947899999663282</c:v>
                </c:pt>
                <c:pt idx="35">
                  <c:v>1.9947499996627169</c:v>
                </c:pt>
                <c:pt idx="36">
                  <c:v>2.041599999662151</c:v>
                </c:pt>
                <c:pt idx="37">
                  <c:v>2.0884499996615831</c:v>
                </c:pt>
                <c:pt idx="38">
                  <c:v>2.1352999996610178</c:v>
                </c:pt>
                <c:pt idx="39">
                  <c:v>2.1821499996604521</c:v>
                </c:pt>
                <c:pt idx="40">
                  <c:v>2.228999999659885</c:v>
                </c:pt>
                <c:pt idx="41">
                  <c:v>2.275849999659318</c:v>
                </c:pt>
                <c:pt idx="42">
                  <c:v>2.3226999996587501</c:v>
                </c:pt>
                <c:pt idx="43">
                  <c:v>2.3695499996581839</c:v>
                </c:pt>
                <c:pt idx="44">
                  <c:v>2.41639999965762</c:v>
                </c:pt>
                <c:pt idx="45">
                  <c:v>2.4632499996570552</c:v>
                </c:pt>
                <c:pt idx="46">
                  <c:v>2.510099999656489</c:v>
                </c:pt>
                <c:pt idx="47">
                  <c:v>2.556949999655922</c:v>
                </c:pt>
                <c:pt idx="48">
                  <c:v>2.6037999996553571</c:v>
                </c:pt>
                <c:pt idx="49">
                  <c:v>2.650649999654787</c:v>
                </c:pt>
                <c:pt idx="50">
                  <c:v>2.6974999996542222</c:v>
                </c:pt>
                <c:pt idx="51">
                  <c:v>2.7443499996536591</c:v>
                </c:pt>
                <c:pt idx="52">
                  <c:v>2.7911999996530921</c:v>
                </c:pt>
                <c:pt idx="53">
                  <c:v>2.8380499996525228</c:v>
                </c:pt>
                <c:pt idx="54">
                  <c:v>2.8848999996519602</c:v>
                </c:pt>
                <c:pt idx="55">
                  <c:v>2.931749999651394</c:v>
                </c:pt>
                <c:pt idx="56">
                  <c:v>2.978599999650827</c:v>
                </c:pt>
                <c:pt idx="57">
                  <c:v>3.0254499996502582</c:v>
                </c:pt>
                <c:pt idx="58">
                  <c:v>3.072299999649692</c:v>
                </c:pt>
                <c:pt idx="59">
                  <c:v>3.1191499996491259</c:v>
                </c:pt>
                <c:pt idx="60">
                  <c:v>3.1659999996485642</c:v>
                </c:pt>
                <c:pt idx="61">
                  <c:v>3.212849999647998</c:v>
                </c:pt>
                <c:pt idx="62">
                  <c:v>3.2596999996474318</c:v>
                </c:pt>
                <c:pt idx="63">
                  <c:v>3.3065499996468621</c:v>
                </c:pt>
                <c:pt idx="64">
                  <c:v>3.3533999996462991</c:v>
                </c:pt>
                <c:pt idx="65">
                  <c:v>3.400249999645732</c:v>
                </c:pt>
                <c:pt idx="66">
                  <c:v>3.4470999996451668</c:v>
                </c:pt>
                <c:pt idx="67">
                  <c:v>3.4939499996445971</c:v>
                </c:pt>
                <c:pt idx="68">
                  <c:v>3.5407999996440349</c:v>
                </c:pt>
                <c:pt idx="69">
                  <c:v>3.587649999643467</c:v>
                </c:pt>
                <c:pt idx="70">
                  <c:v>3.634499999642903</c:v>
                </c:pt>
                <c:pt idx="71">
                  <c:v>3.6813499996423369</c:v>
                </c:pt>
                <c:pt idx="72">
                  <c:v>3.7281999996417712</c:v>
                </c:pt>
                <c:pt idx="73">
                  <c:v>3.7750499996412001</c:v>
                </c:pt>
                <c:pt idx="74">
                  <c:v>3.8218999996406371</c:v>
                </c:pt>
                <c:pt idx="75">
                  <c:v>3.86874999964007</c:v>
                </c:pt>
                <c:pt idx="76">
                  <c:v>3.915599999639503</c:v>
                </c:pt>
                <c:pt idx="77">
                  <c:v>3.962449999638936</c:v>
                </c:pt>
                <c:pt idx="78">
                  <c:v>4.0092999996383796</c:v>
                </c:pt>
                <c:pt idx="79">
                  <c:v>4.0561499996378076</c:v>
                </c:pt>
                <c:pt idx="80">
                  <c:v>4.1029999996372366</c:v>
                </c:pt>
                <c:pt idx="81">
                  <c:v>4.1498499996366771</c:v>
                </c:pt>
                <c:pt idx="82">
                  <c:v>4.1966999996361096</c:v>
                </c:pt>
                <c:pt idx="83">
                  <c:v>4.2435499996355439</c:v>
                </c:pt>
                <c:pt idx="84">
                  <c:v>4.29039999963498</c:v>
                </c:pt>
                <c:pt idx="85">
                  <c:v>4.3372499996344107</c:v>
                </c:pt>
                <c:pt idx="86">
                  <c:v>4.384099999633845</c:v>
                </c:pt>
                <c:pt idx="87">
                  <c:v>4.4309499996332802</c:v>
                </c:pt>
                <c:pt idx="88">
                  <c:v>4.4777999996327127</c:v>
                </c:pt>
                <c:pt idx="89">
                  <c:v>4.5246499996321461</c:v>
                </c:pt>
                <c:pt idx="90">
                  <c:v>4.5714999996315804</c:v>
                </c:pt>
                <c:pt idx="91">
                  <c:v>4.6183499996310147</c:v>
                </c:pt>
                <c:pt idx="92">
                  <c:v>4.6651999996304436</c:v>
                </c:pt>
                <c:pt idx="93">
                  <c:v>4.7120499996298824</c:v>
                </c:pt>
                <c:pt idx="94">
                  <c:v>4.7588999996293166</c:v>
                </c:pt>
                <c:pt idx="95">
                  <c:v>4.80574999962875</c:v>
                </c:pt>
                <c:pt idx="96">
                  <c:v>4.8525999996281843</c:v>
                </c:pt>
                <c:pt idx="97">
                  <c:v>4.8994499996276204</c:v>
                </c:pt>
                <c:pt idx="98">
                  <c:v>4.9462999996270511</c:v>
                </c:pt>
                <c:pt idx="99">
                  <c:v>4.9931499996264854</c:v>
                </c:pt>
                <c:pt idx="100">
                  <c:v>5.0399999996259197</c:v>
                </c:pt>
              </c:numCache>
            </c:numRef>
          </c:cat>
          <c:val>
            <c:numRef>
              <c:f>'recess height'!$F$2:$F$102</c:f>
              <c:numCache>
                <c:formatCode>General</c:formatCode>
                <c:ptCount val="101"/>
                <c:pt idx="0">
                  <c:v>1.5599348011822951</c:v>
                </c:pt>
                <c:pt idx="1">
                  <c:v>1.5519033096023851</c:v>
                </c:pt>
                <c:pt idx="2">
                  <c:v>1.542233265108421</c:v>
                </c:pt>
                <c:pt idx="3">
                  <c:v>1.530980759227053</c:v>
                </c:pt>
                <c:pt idx="4">
                  <c:v>1.518201819772623</c:v>
                </c:pt>
                <c:pt idx="5">
                  <c:v>1.50395288256078</c:v>
                </c:pt>
                <c:pt idx="6">
                  <c:v>1.488290780264911</c:v>
                </c:pt>
                <c:pt idx="7">
                  <c:v>1.4712730356331289</c:v>
                </c:pt>
                <c:pt idx="8">
                  <c:v>1.452958204305657</c:v>
                </c:pt>
                <c:pt idx="9">
                  <c:v>1.4334057065405359</c:v>
                </c:pt>
                <c:pt idx="10">
                  <c:v>1.4126763544631209</c:v>
                </c:pt>
                <c:pt idx="11">
                  <c:v>1.390832025161501</c:v>
                </c:pt>
                <c:pt idx="12">
                  <c:v>1.367936162192358</c:v>
                </c:pt>
                <c:pt idx="13">
                  <c:v>1.344053377724816</c:v>
                </c:pt>
                <c:pt idx="14">
                  <c:v>1.3192495770182531</c:v>
                </c:pt>
                <c:pt idx="15">
                  <c:v>1.293592080494866</c:v>
                </c:pt>
                <c:pt idx="16">
                  <c:v>1.26714900694972</c:v>
                </c:pt>
                <c:pt idx="17">
                  <c:v>1.239989637687722</c:v>
                </c:pt>
                <c:pt idx="18">
                  <c:v>1.212183686347587</c:v>
                </c:pt>
                <c:pt idx="19">
                  <c:v>1.1838012310916299</c:v>
                </c:pt>
                <c:pt idx="20">
                  <c:v>1.1549126456760199</c:v>
                </c:pt>
                <c:pt idx="21">
                  <c:v>1.12558772728936</c:v>
                </c:pt>
                <c:pt idx="22">
                  <c:v>1.095895973652256</c:v>
                </c:pt>
                <c:pt idx="23">
                  <c:v>1.0659056777826501</c:v>
                </c:pt>
                <c:pt idx="24">
                  <c:v>1.0356838123487251</c:v>
                </c:pt>
                <c:pt idx="25">
                  <c:v>1.005295940633556</c:v>
                </c:pt>
                <c:pt idx="26">
                  <c:v>0.97480532556303501</c:v>
                </c:pt>
                <c:pt idx="27">
                  <c:v>0.94427329546324201</c:v>
                </c:pt>
                <c:pt idx="28">
                  <c:v>0.91375840919283202</c:v>
                </c:pt>
                <c:pt idx="29">
                  <c:v>0.88331648173444099</c:v>
                </c:pt>
                <c:pt idx="30">
                  <c:v>0.85300064800011299</c:v>
                </c:pt>
                <c:pt idx="31">
                  <c:v>0.82286064460132802</c:v>
                </c:pt>
                <c:pt idx="32">
                  <c:v>0.79294336218559902</c:v>
                </c:pt>
                <c:pt idx="33">
                  <c:v>0.76329212969869598</c:v>
                </c:pt>
                <c:pt idx="34">
                  <c:v>0.73394733322496197</c:v>
                </c:pt>
                <c:pt idx="35">
                  <c:v>0.70494585856522496</c:v>
                </c:pt>
                <c:pt idx="36">
                  <c:v>0.67632137164367601</c:v>
                </c:pt>
                <c:pt idx="37">
                  <c:v>0.64810460859113095</c:v>
                </c:pt>
                <c:pt idx="38">
                  <c:v>0.62032292116948895</c:v>
                </c:pt>
                <c:pt idx="39">
                  <c:v>0.59300099008776896</c:v>
                </c:pt>
                <c:pt idx="40">
                  <c:v>0.56616041440355402</c:v>
                </c:pt>
                <c:pt idx="41">
                  <c:v>0.53982007253431896</c:v>
                </c:pt>
                <c:pt idx="42">
                  <c:v>0.51399646827135204</c:v>
                </c:pt>
                <c:pt idx="43">
                  <c:v>0.48870337936687203</c:v>
                </c:pt>
                <c:pt idx="44">
                  <c:v>0.46395256281309899</c:v>
                </c:pt>
                <c:pt idx="45">
                  <c:v>0.43975342015063301</c:v>
                </c:pt>
                <c:pt idx="46">
                  <c:v>0.41611335612566502</c:v>
                </c:pt>
                <c:pt idx="47">
                  <c:v>0.39303810808927497</c:v>
                </c:pt>
                <c:pt idx="48">
                  <c:v>0.370531442963066</c:v>
                </c:pt>
                <c:pt idx="49">
                  <c:v>0.34859579245723998</c:v>
                </c:pt>
                <c:pt idx="50">
                  <c:v>0.32723195388319598</c:v>
                </c:pt>
                <c:pt idx="51">
                  <c:v>0.30643940452754198</c:v>
                </c:pt>
                <c:pt idx="52">
                  <c:v>0.28621658197996902</c:v>
                </c:pt>
                <c:pt idx="53">
                  <c:v>0.26656060652299202</c:v>
                </c:pt>
                <c:pt idx="54">
                  <c:v>0.247467824297191</c:v>
                </c:pt>
                <c:pt idx="55">
                  <c:v>0.22893348110596101</c:v>
                </c:pt>
                <c:pt idx="56">
                  <c:v>0.21095222820101001</c:v>
                </c:pt>
                <c:pt idx="57">
                  <c:v>0.19351785403114499</c:v>
                </c:pt>
                <c:pt idx="58">
                  <c:v>0.17662352156309799</c:v>
                </c:pt>
                <c:pt idx="59">
                  <c:v>0.160261973143623</c:v>
                </c:pt>
                <c:pt idx="60">
                  <c:v>0.14442528314529501</c:v>
                </c:pt>
                <c:pt idx="61">
                  <c:v>0.12910527559291701</c:v>
                </c:pt>
                <c:pt idx="62">
                  <c:v>0.11429327934649799</c:v>
                </c:pt>
                <c:pt idx="63">
                  <c:v>9.9980316553514997E-2</c:v>
                </c:pt>
                <c:pt idx="64">
                  <c:v>8.6157261926542605E-2</c:v>
                </c:pt>
                <c:pt idx="65">
                  <c:v>7.2814620270546998E-2</c:v>
                </c:pt>
                <c:pt idx="66">
                  <c:v>5.9942866934926897E-2</c:v>
                </c:pt>
                <c:pt idx="67">
                  <c:v>4.7532229631197499E-2</c:v>
                </c:pt>
                <c:pt idx="68">
                  <c:v>3.5572836570994602E-2</c:v>
                </c:pt>
                <c:pt idx="69">
                  <c:v>2.4054839030178101E-2</c:v>
                </c:pt>
                <c:pt idx="70">
                  <c:v>1.2968216181469599E-2</c:v>
                </c:pt>
                <c:pt idx="71">
                  <c:v>2.3030499752758598E-3</c:v>
                </c:pt>
                <c:pt idx="72">
                  <c:v>-7.95069174645824E-3</c:v>
                </c:pt>
                <c:pt idx="73">
                  <c:v>-1.7802903581285601E-2</c:v>
                </c:pt>
                <c:pt idx="74">
                  <c:v>-2.7263520759056501E-2</c:v>
                </c:pt>
                <c:pt idx="75">
                  <c:v>-3.63424144232165E-2</c:v>
                </c:pt>
                <c:pt idx="76">
                  <c:v>-4.5049307756023602E-2</c:v>
                </c:pt>
                <c:pt idx="77">
                  <c:v>-5.33939319883424E-2</c:v>
                </c:pt>
                <c:pt idx="78">
                  <c:v>-6.1385826061168901E-2</c:v>
                </c:pt>
                <c:pt idx="79">
                  <c:v>-6.9034486578166604E-2</c:v>
                </c:pt>
                <c:pt idx="80">
                  <c:v>-7.6349286718969803E-2</c:v>
                </c:pt>
                <c:pt idx="81">
                  <c:v>-8.3339413015827493E-2</c:v>
                </c:pt>
                <c:pt idx="82">
                  <c:v>-9.0013994634953395E-2</c:v>
                </c:pt>
                <c:pt idx="83">
                  <c:v>-9.6381945996519697E-2</c:v>
                </c:pt>
                <c:pt idx="84">
                  <c:v>-0.102452090109993</c:v>
                </c:pt>
                <c:pt idx="85">
                  <c:v>-0.108233096443974</c:v>
                </c:pt>
                <c:pt idx="86">
                  <c:v>-0.11373343402590801</c:v>
                </c:pt>
                <c:pt idx="87">
                  <c:v>-0.118961476027863</c:v>
                </c:pt>
                <c:pt idx="88">
                  <c:v>-0.123925378310558</c:v>
                </c:pt>
                <c:pt idx="89">
                  <c:v>-0.128633178435931</c:v>
                </c:pt>
                <c:pt idx="90">
                  <c:v>-0.13309274882956501</c:v>
                </c:pt>
                <c:pt idx="91">
                  <c:v>-0.13731176286350799</c:v>
                </c:pt>
                <c:pt idx="92">
                  <c:v>-0.14129777721046499</c:v>
                </c:pt>
                <c:pt idx="93">
                  <c:v>-0.145058140395634</c:v>
                </c:pt>
                <c:pt idx="94">
                  <c:v>-0.148600079380586</c:v>
                </c:pt>
                <c:pt idx="95">
                  <c:v>-0.15193061867383001</c:v>
                </c:pt>
                <c:pt idx="96">
                  <c:v>-0.15505664968798699</c:v>
                </c:pt>
                <c:pt idx="97">
                  <c:v>-0.15798490057961501</c:v>
                </c:pt>
                <c:pt idx="98">
                  <c:v>-0.16072191626148599</c:v>
                </c:pt>
                <c:pt idx="99">
                  <c:v>-0.16327411401810199</c:v>
                </c:pt>
                <c:pt idx="100">
                  <c:v>-0.16564772585218601</c:v>
                </c:pt>
              </c:numCache>
            </c:numRef>
          </c:val>
          <c:smooth val="0"/>
          <c:extLst>
            <c:ext xmlns:c16="http://schemas.microsoft.com/office/drawing/2014/chart" uri="{C3380CC4-5D6E-409C-BE32-E72D297353CC}">
              <c16:uniqueId val="{00000001-6737-410D-A177-E77548FC6B97}"/>
            </c:ext>
          </c:extLst>
        </c:ser>
        <c:ser>
          <c:idx val="4"/>
          <c:order val="2"/>
          <c:tx>
            <c:strRef>
              <c:f>'recess height'!$E$1</c:f>
              <c:strCache>
                <c:ptCount val="1"/>
                <c:pt idx="0">
                  <c:v>UCI</c:v>
                </c:pt>
              </c:strCache>
            </c:strRef>
          </c:tx>
          <c:spPr>
            <a:ln w="22225" cap="rnd">
              <a:solidFill>
                <a:schemeClr val="accent3"/>
              </a:solidFill>
              <a:round/>
            </a:ln>
            <a:effectLst/>
          </c:spPr>
          <c:marker>
            <c:symbol val="none"/>
          </c:marker>
          <c:cat>
            <c:numRef>
              <c:f>'recess height'!$H$2:$H$102</c:f>
              <c:numCache>
                <c:formatCode>0.0</c:formatCode>
                <c:ptCount val="101"/>
                <c:pt idx="0">
                  <c:v>0.35499999968252999</c:v>
                </c:pt>
                <c:pt idx="1">
                  <c:v>0.401849999681964</c:v>
                </c:pt>
                <c:pt idx="2">
                  <c:v>0.44869999968139801</c:v>
                </c:pt>
                <c:pt idx="3">
                  <c:v>0.49554999968083202</c:v>
                </c:pt>
                <c:pt idx="4">
                  <c:v>0.54239999968026598</c:v>
                </c:pt>
                <c:pt idx="5">
                  <c:v>0.58924999967970004</c:v>
                </c:pt>
                <c:pt idx="6">
                  <c:v>0.636099999679134</c:v>
                </c:pt>
                <c:pt idx="7">
                  <c:v>0.68294999967856795</c:v>
                </c:pt>
                <c:pt idx="8">
                  <c:v>0.72979999967800202</c:v>
                </c:pt>
                <c:pt idx="9">
                  <c:v>0.77664999967743498</c:v>
                </c:pt>
                <c:pt idx="10">
                  <c:v>0.82349999967686904</c:v>
                </c:pt>
                <c:pt idx="11">
                  <c:v>0.870349999676303</c:v>
                </c:pt>
                <c:pt idx="12">
                  <c:v>0.91719999967573695</c:v>
                </c:pt>
                <c:pt idx="13">
                  <c:v>0.96404999967517102</c:v>
                </c:pt>
                <c:pt idx="14">
                  <c:v>1.010899999674604</c:v>
                </c:pt>
                <c:pt idx="15">
                  <c:v>1.057749999674038</c:v>
                </c:pt>
                <c:pt idx="16">
                  <c:v>1.104599999673473</c:v>
                </c:pt>
                <c:pt idx="17">
                  <c:v>1.1514499996729071</c:v>
                </c:pt>
                <c:pt idx="18">
                  <c:v>1.19829999967234</c:v>
                </c:pt>
                <c:pt idx="19">
                  <c:v>1.2451499996717741</c:v>
                </c:pt>
                <c:pt idx="20">
                  <c:v>1.2919999996712079</c:v>
                </c:pt>
                <c:pt idx="21">
                  <c:v>1.338849999670642</c:v>
                </c:pt>
                <c:pt idx="22">
                  <c:v>1.3856999996700761</c:v>
                </c:pt>
                <c:pt idx="23">
                  <c:v>1.4325499996695099</c:v>
                </c:pt>
                <c:pt idx="24">
                  <c:v>1.479399999668944</c:v>
                </c:pt>
                <c:pt idx="25">
                  <c:v>1.526249999668378</c:v>
                </c:pt>
                <c:pt idx="26">
                  <c:v>1.573099999667811</c:v>
                </c:pt>
                <c:pt idx="27">
                  <c:v>1.6199499996672451</c:v>
                </c:pt>
                <c:pt idx="28">
                  <c:v>1.66679999966668</c:v>
                </c:pt>
                <c:pt idx="29">
                  <c:v>1.713649999666113</c:v>
                </c:pt>
                <c:pt idx="30">
                  <c:v>1.760499999665547</c:v>
                </c:pt>
                <c:pt idx="31">
                  <c:v>1.8073499996649811</c:v>
                </c:pt>
                <c:pt idx="32">
                  <c:v>1.854199999664415</c:v>
                </c:pt>
                <c:pt idx="33">
                  <c:v>1.901049999663849</c:v>
                </c:pt>
                <c:pt idx="34">
                  <c:v>1.947899999663282</c:v>
                </c:pt>
                <c:pt idx="35">
                  <c:v>1.9947499996627169</c:v>
                </c:pt>
                <c:pt idx="36">
                  <c:v>2.041599999662151</c:v>
                </c:pt>
                <c:pt idx="37">
                  <c:v>2.0884499996615831</c:v>
                </c:pt>
                <c:pt idx="38">
                  <c:v>2.1352999996610178</c:v>
                </c:pt>
                <c:pt idx="39">
                  <c:v>2.1821499996604521</c:v>
                </c:pt>
                <c:pt idx="40">
                  <c:v>2.228999999659885</c:v>
                </c:pt>
                <c:pt idx="41">
                  <c:v>2.275849999659318</c:v>
                </c:pt>
                <c:pt idx="42">
                  <c:v>2.3226999996587501</c:v>
                </c:pt>
                <c:pt idx="43">
                  <c:v>2.3695499996581839</c:v>
                </c:pt>
                <c:pt idx="44">
                  <c:v>2.41639999965762</c:v>
                </c:pt>
                <c:pt idx="45">
                  <c:v>2.4632499996570552</c:v>
                </c:pt>
                <c:pt idx="46">
                  <c:v>2.510099999656489</c:v>
                </c:pt>
                <c:pt idx="47">
                  <c:v>2.556949999655922</c:v>
                </c:pt>
                <c:pt idx="48">
                  <c:v>2.6037999996553571</c:v>
                </c:pt>
                <c:pt idx="49">
                  <c:v>2.650649999654787</c:v>
                </c:pt>
                <c:pt idx="50">
                  <c:v>2.6974999996542222</c:v>
                </c:pt>
                <c:pt idx="51">
                  <c:v>2.7443499996536591</c:v>
                </c:pt>
                <c:pt idx="52">
                  <c:v>2.7911999996530921</c:v>
                </c:pt>
                <c:pt idx="53">
                  <c:v>2.8380499996525228</c:v>
                </c:pt>
                <c:pt idx="54">
                  <c:v>2.8848999996519602</c:v>
                </c:pt>
                <c:pt idx="55">
                  <c:v>2.931749999651394</c:v>
                </c:pt>
                <c:pt idx="56">
                  <c:v>2.978599999650827</c:v>
                </c:pt>
                <c:pt idx="57">
                  <c:v>3.0254499996502582</c:v>
                </c:pt>
                <c:pt idx="58">
                  <c:v>3.072299999649692</c:v>
                </c:pt>
                <c:pt idx="59">
                  <c:v>3.1191499996491259</c:v>
                </c:pt>
                <c:pt idx="60">
                  <c:v>3.1659999996485642</c:v>
                </c:pt>
                <c:pt idx="61">
                  <c:v>3.212849999647998</c:v>
                </c:pt>
                <c:pt idx="62">
                  <c:v>3.2596999996474318</c:v>
                </c:pt>
                <c:pt idx="63">
                  <c:v>3.3065499996468621</c:v>
                </c:pt>
                <c:pt idx="64">
                  <c:v>3.3533999996462991</c:v>
                </c:pt>
                <c:pt idx="65">
                  <c:v>3.400249999645732</c:v>
                </c:pt>
                <c:pt idx="66">
                  <c:v>3.4470999996451668</c:v>
                </c:pt>
                <c:pt idx="67">
                  <c:v>3.4939499996445971</c:v>
                </c:pt>
                <c:pt idx="68">
                  <c:v>3.5407999996440349</c:v>
                </c:pt>
                <c:pt idx="69">
                  <c:v>3.587649999643467</c:v>
                </c:pt>
                <c:pt idx="70">
                  <c:v>3.634499999642903</c:v>
                </c:pt>
                <c:pt idx="71">
                  <c:v>3.6813499996423369</c:v>
                </c:pt>
                <c:pt idx="72">
                  <c:v>3.7281999996417712</c:v>
                </c:pt>
                <c:pt idx="73">
                  <c:v>3.7750499996412001</c:v>
                </c:pt>
                <c:pt idx="74">
                  <c:v>3.8218999996406371</c:v>
                </c:pt>
                <c:pt idx="75">
                  <c:v>3.86874999964007</c:v>
                </c:pt>
                <c:pt idx="76">
                  <c:v>3.915599999639503</c:v>
                </c:pt>
                <c:pt idx="77">
                  <c:v>3.962449999638936</c:v>
                </c:pt>
                <c:pt idx="78">
                  <c:v>4.0092999996383796</c:v>
                </c:pt>
                <c:pt idx="79">
                  <c:v>4.0561499996378076</c:v>
                </c:pt>
                <c:pt idx="80">
                  <c:v>4.1029999996372366</c:v>
                </c:pt>
                <c:pt idx="81">
                  <c:v>4.1498499996366771</c:v>
                </c:pt>
                <c:pt idx="82">
                  <c:v>4.1966999996361096</c:v>
                </c:pt>
                <c:pt idx="83">
                  <c:v>4.2435499996355439</c:v>
                </c:pt>
                <c:pt idx="84">
                  <c:v>4.29039999963498</c:v>
                </c:pt>
                <c:pt idx="85">
                  <c:v>4.3372499996344107</c:v>
                </c:pt>
                <c:pt idx="86">
                  <c:v>4.384099999633845</c:v>
                </c:pt>
                <c:pt idx="87">
                  <c:v>4.4309499996332802</c:v>
                </c:pt>
                <c:pt idx="88">
                  <c:v>4.4777999996327127</c:v>
                </c:pt>
                <c:pt idx="89">
                  <c:v>4.5246499996321461</c:v>
                </c:pt>
                <c:pt idx="90">
                  <c:v>4.5714999996315804</c:v>
                </c:pt>
                <c:pt idx="91">
                  <c:v>4.6183499996310147</c:v>
                </c:pt>
                <c:pt idx="92">
                  <c:v>4.6651999996304436</c:v>
                </c:pt>
                <c:pt idx="93">
                  <c:v>4.7120499996298824</c:v>
                </c:pt>
                <c:pt idx="94">
                  <c:v>4.7588999996293166</c:v>
                </c:pt>
                <c:pt idx="95">
                  <c:v>4.80574999962875</c:v>
                </c:pt>
                <c:pt idx="96">
                  <c:v>4.8525999996281843</c:v>
                </c:pt>
                <c:pt idx="97">
                  <c:v>4.8994499996276204</c:v>
                </c:pt>
                <c:pt idx="98">
                  <c:v>4.9462999996270511</c:v>
                </c:pt>
                <c:pt idx="99">
                  <c:v>4.9931499996264854</c:v>
                </c:pt>
                <c:pt idx="100">
                  <c:v>5.0399999996259197</c:v>
                </c:pt>
              </c:numCache>
            </c:numRef>
          </c:cat>
          <c:val>
            <c:numRef>
              <c:f>'recess height'!$G$2:$G$102</c:f>
              <c:numCache>
                <c:formatCode>General</c:formatCode>
                <c:ptCount val="101"/>
                <c:pt idx="0">
                  <c:v>5.6905634350035168</c:v>
                </c:pt>
                <c:pt idx="1">
                  <c:v>5.5404010351694666</c:v>
                </c:pt>
                <c:pt idx="2">
                  <c:v>5.3953283037014854</c:v>
                </c:pt>
                <c:pt idx="3">
                  <c:v>5.2552146791813996</c:v>
                </c:pt>
                <c:pt idx="4">
                  <c:v>5.119929651085747</c:v>
                </c:pt>
                <c:pt idx="5">
                  <c:v>4.9893455278809107</c:v>
                </c:pt>
                <c:pt idx="6">
                  <c:v>4.8633345878286942</c:v>
                </c:pt>
                <c:pt idx="7">
                  <c:v>4.7417699911578781</c:v>
                </c:pt>
                <c:pt idx="8">
                  <c:v>4.6245264895386287</c:v>
                </c:pt>
                <c:pt idx="9">
                  <c:v>4.5114779585443259</c:v>
                </c:pt>
                <c:pt idx="10">
                  <c:v>4.4024997718639938</c:v>
                </c:pt>
                <c:pt idx="11">
                  <c:v>4.2974662272403554</c:v>
                </c:pt>
                <c:pt idx="12">
                  <c:v>4.196252821196814</c:v>
                </c:pt>
                <c:pt idx="13">
                  <c:v>4.0987341958340631</c:v>
                </c:pt>
                <c:pt idx="14">
                  <c:v>4.0047850472647539</c:v>
                </c:pt>
                <c:pt idx="15">
                  <c:v>3.914280905263142</c:v>
                </c:pt>
                <c:pt idx="16">
                  <c:v>3.8270964913940642</c:v>
                </c:pt>
                <c:pt idx="17">
                  <c:v>3.7431078411752678</c:v>
                </c:pt>
                <c:pt idx="18">
                  <c:v>3.6621908391682538</c:v>
                </c:pt>
                <c:pt idx="19">
                  <c:v>3.5842222118296601</c:v>
                </c:pt>
                <c:pt idx="20">
                  <c:v>3.5090804039925318</c:v>
                </c:pt>
                <c:pt idx="21">
                  <c:v>3.4366444282482171</c:v>
                </c:pt>
                <c:pt idx="22">
                  <c:v>3.366795814491478</c:v>
                </c:pt>
                <c:pt idx="23">
                  <c:v>3.299417549311829</c:v>
                </c:pt>
                <c:pt idx="24">
                  <c:v>3.234395020075957</c:v>
                </c:pt>
                <c:pt idx="25">
                  <c:v>3.1716168271785801</c:v>
                </c:pt>
                <c:pt idx="26">
                  <c:v>3.110973863482335</c:v>
                </c:pt>
                <c:pt idx="27">
                  <c:v>3.052360942667256</c:v>
                </c:pt>
                <c:pt idx="28">
                  <c:v>2.9956758735562921</c:v>
                </c:pt>
                <c:pt idx="29">
                  <c:v>2.9408201764423052</c:v>
                </c:pt>
                <c:pt idx="30">
                  <c:v>2.8876996669696879</c:v>
                </c:pt>
                <c:pt idx="31">
                  <c:v>2.8362235520180441</c:v>
                </c:pt>
                <c:pt idx="32">
                  <c:v>2.7863056632195198</c:v>
                </c:pt>
                <c:pt idx="33">
                  <c:v>2.7378633871475908</c:v>
                </c:pt>
                <c:pt idx="34">
                  <c:v>2.690818755251954</c:v>
                </c:pt>
                <c:pt idx="35">
                  <c:v>2.6450974926500201</c:v>
                </c:pt>
                <c:pt idx="36">
                  <c:v>2.600629373479157</c:v>
                </c:pt>
                <c:pt idx="37">
                  <c:v>2.5573484858246571</c:v>
                </c:pt>
                <c:pt idx="38">
                  <c:v>2.5151922960863402</c:v>
                </c:pt>
                <c:pt idx="39">
                  <c:v>2.4741024659831701</c:v>
                </c:pt>
                <c:pt idx="40">
                  <c:v>2.4340239120738461</c:v>
                </c:pt>
                <c:pt idx="41">
                  <c:v>2.394905014109574</c:v>
                </c:pt>
                <c:pt idx="42">
                  <c:v>2.3566977660692672</c:v>
                </c:pt>
                <c:pt idx="43">
                  <c:v>2.319356882548782</c:v>
                </c:pt>
                <c:pt idx="44">
                  <c:v>2.2828404639847868</c:v>
                </c:pt>
                <c:pt idx="45">
                  <c:v>2.2471091213670529</c:v>
                </c:pt>
                <c:pt idx="46">
                  <c:v>2.2121261274843169</c:v>
                </c:pt>
                <c:pt idx="47">
                  <c:v>2.1778575326651839</c:v>
                </c:pt>
                <c:pt idx="48">
                  <c:v>2.1442713528118809</c:v>
                </c:pt>
                <c:pt idx="49">
                  <c:v>2.11133816155772</c:v>
                </c:pt>
                <c:pt idx="50">
                  <c:v>2.0790303058384261</c:v>
                </c:pt>
                <c:pt idx="51">
                  <c:v>2.0473220481698768</c:v>
                </c:pt>
                <c:pt idx="52">
                  <c:v>2.0161896849725518</c:v>
                </c:pt>
                <c:pt idx="53">
                  <c:v>1.9856108256253711</c:v>
                </c:pt>
                <c:pt idx="54">
                  <c:v>1.955564948496044</c:v>
                </c:pt>
                <c:pt idx="55">
                  <c:v>1.926032628128417</c:v>
                </c:pt>
                <c:pt idx="56">
                  <c:v>1.8969960812105069</c:v>
                </c:pt>
                <c:pt idx="57">
                  <c:v>1.8684385062614799</c:v>
                </c:pt>
                <c:pt idx="58">
                  <c:v>1.8403442376214409</c:v>
                </c:pt>
                <c:pt idx="59">
                  <c:v>1.812698882199548</c:v>
                </c:pt>
                <c:pt idx="60">
                  <c:v>1.7854887111526201</c:v>
                </c:pt>
                <c:pt idx="61">
                  <c:v>1.758701184173296</c:v>
                </c:pt>
                <c:pt idx="62">
                  <c:v>1.732324362716626</c:v>
                </c:pt>
                <c:pt idx="63">
                  <c:v>1.706347071992246</c:v>
                </c:pt>
                <c:pt idx="64">
                  <c:v>1.68075904762115</c:v>
                </c:pt>
                <c:pt idx="65">
                  <c:v>1.6555503917946279</c:v>
                </c:pt>
                <c:pt idx="66">
                  <c:v>1.6307120763686631</c:v>
                </c:pt>
                <c:pt idx="67">
                  <c:v>1.60623541630231</c:v>
                </c:pt>
                <c:pt idx="68">
                  <c:v>1.58211223536575</c:v>
                </c:pt>
                <c:pt idx="69">
                  <c:v>1.5583350175605699</c:v>
                </c:pt>
                <c:pt idx="70">
                  <c:v>1.5348964160027161</c:v>
                </c:pt>
                <c:pt idx="71">
                  <c:v>1.5117897334930259</c:v>
                </c:pt>
                <c:pt idx="72">
                  <c:v>1.48900838408101</c:v>
                </c:pt>
                <c:pt idx="73">
                  <c:v>1.46654636424143</c:v>
                </c:pt>
                <c:pt idx="74">
                  <c:v>1.444397792886674</c:v>
                </c:pt>
                <c:pt idx="75">
                  <c:v>1.4225570755866599</c:v>
                </c:pt>
                <c:pt idx="76">
                  <c:v>1.401019055474747</c:v>
                </c:pt>
                <c:pt idx="77">
                  <c:v>1.3797785811717651</c:v>
                </c:pt>
                <c:pt idx="78">
                  <c:v>1.358830953803311</c:v>
                </c:pt>
                <c:pt idx="79">
                  <c:v>1.3381715054197021</c:v>
                </c:pt>
                <c:pt idx="80">
                  <c:v>1.317795758761511</c:v>
                </c:pt>
                <c:pt idx="81">
                  <c:v>1.2976995742977651</c:v>
                </c:pt>
                <c:pt idx="82">
                  <c:v>1.2778787528377931</c:v>
                </c:pt>
                <c:pt idx="83">
                  <c:v>1.258329457900923</c:v>
                </c:pt>
                <c:pt idx="84">
                  <c:v>1.2390478272067631</c:v>
                </c:pt>
                <c:pt idx="85">
                  <c:v>1.22003012624408</c:v>
                </c:pt>
                <c:pt idx="86">
                  <c:v>1.2012728896735521</c:v>
                </c:pt>
                <c:pt idx="87">
                  <c:v>1.1827725542463701</c:v>
                </c:pt>
                <c:pt idx="88">
                  <c:v>1.164525856552256</c:v>
                </c:pt>
                <c:pt idx="89">
                  <c:v>1.1465294736411149</c:v>
                </c:pt>
                <c:pt idx="90">
                  <c:v>1.1287801693581401</c:v>
                </c:pt>
                <c:pt idx="91">
                  <c:v>1.1112749290643971</c:v>
                </c:pt>
                <c:pt idx="92">
                  <c:v>1.0940106195820181</c:v>
                </c:pt>
                <c:pt idx="93">
                  <c:v>1.076984362727389</c:v>
                </c:pt>
                <c:pt idx="94">
                  <c:v>1.0601931569930729</c:v>
                </c:pt>
                <c:pt idx="95">
                  <c:v>1.0436342415708</c:v>
                </c:pt>
                <c:pt idx="96">
                  <c:v>1.0273047729077101</c:v>
                </c:pt>
                <c:pt idx="97">
                  <c:v>1.011201960078262</c:v>
                </c:pt>
                <c:pt idx="98">
                  <c:v>0.99532318930435004</c:v>
                </c:pt>
                <c:pt idx="99">
                  <c:v>0.97966571760322096</c:v>
                </c:pt>
                <c:pt idx="100">
                  <c:v>0.96422701358233898</c:v>
                </c:pt>
              </c:numCache>
            </c:numRef>
          </c:val>
          <c:smooth val="0"/>
          <c:extLst>
            <c:ext xmlns:c16="http://schemas.microsoft.com/office/drawing/2014/chart" uri="{C3380CC4-5D6E-409C-BE32-E72D297353CC}">
              <c16:uniqueId val="{00000002-6737-410D-A177-E77548FC6B97}"/>
            </c:ext>
          </c:extLst>
        </c:ser>
        <c:dLbls>
          <c:showLegendKey val="0"/>
          <c:showVal val="0"/>
          <c:showCatName val="0"/>
          <c:showSerName val="0"/>
          <c:showPercent val="0"/>
          <c:showBubbleSize val="0"/>
        </c:dLbls>
        <c:smooth val="0"/>
        <c:axId val="383056640"/>
        <c:axId val="385696256"/>
      </c:lineChart>
      <c:catAx>
        <c:axId val="38305664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Lowest</a:t>
                </a:r>
                <a:r>
                  <a:rPr lang="en-US" sz="1200" baseline="0">
                    <a:latin typeface="Arial" panose="020B0604020202020204" pitchFamily="34" charset="0"/>
                    <a:cs typeface="Arial" panose="020B0604020202020204" pitchFamily="34" charset="0"/>
                  </a:rPr>
                  <a:t> Limb Height (m)</a:t>
                </a:r>
                <a:endParaRPr lang="en-US" sz="12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5696256"/>
        <c:crosses val="autoZero"/>
        <c:auto val="1"/>
        <c:lblAlgn val="ctr"/>
        <c:lblOffset val="100"/>
        <c:tickLblSkip val="10"/>
        <c:tickMarkSkip val="10"/>
        <c:noMultiLvlLbl val="0"/>
      </c:catAx>
      <c:valAx>
        <c:axId val="385696256"/>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latin typeface="Arial" panose="020B0604020202020204" pitchFamily="34" charset="0"/>
                    <a:cs typeface="Arial" panose="020B0604020202020204" pitchFamily="34" charset="0"/>
                  </a:rPr>
                  <a:t>Estimated Abundance</a:t>
                </a:r>
                <a:r>
                  <a:rPr lang="en-US" sz="1200" baseline="0">
                    <a:latin typeface="Arial" panose="020B0604020202020204" pitchFamily="34" charset="0"/>
                    <a:cs typeface="Arial" panose="020B0604020202020204" pitchFamily="34" charset="0"/>
                  </a:rPr>
                  <a:t> (n)</a:t>
                </a:r>
                <a:endParaRPr lang="en-US" sz="12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30566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a:softEdge rad="63500"/>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515CAE-54CA-2449-821C-C88886C284F6}" type="datetimeFigureOut">
              <a:rPr lang="en-US" smtClean="0"/>
              <a:pPr/>
              <a:t>12/7/2016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9E7CD-B111-2A46-BB9E-32B0E7EC12CE}" type="slidenum">
              <a:rPr lang="en-US" smtClean="0"/>
              <a:pPr/>
              <a:t>‹#›</a:t>
            </a:fld>
            <a:endParaRPr lang="en-US"/>
          </a:p>
        </p:txBody>
      </p:sp>
    </p:spTree>
    <p:extLst>
      <p:ext uri="{BB962C8B-B14F-4D97-AF65-F5344CB8AC3E}">
        <p14:creationId xmlns:p14="http://schemas.microsoft.com/office/powerpoint/2010/main" val="4609294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and thank you all for coming today! First</a:t>
            </a:r>
            <a:r>
              <a:rPr lang="en-US" baseline="0" dirty="0" smtClean="0"/>
              <a:t> I would like to thank my committee starting with Dan Harrison my advisor, Erik Blomberg, Brian Olsen from SBE and Dan </a:t>
            </a:r>
            <a:r>
              <a:rPr lang="en-US" baseline="0" dirty="0" err="1" smtClean="0"/>
              <a:t>McAuley</a:t>
            </a:r>
            <a:r>
              <a:rPr lang="en-US" baseline="0" dirty="0" smtClean="0"/>
              <a:t> from USGS Patuxent Wildlife Research Center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a:t>
            </a:fld>
            <a:endParaRPr lang="en-US"/>
          </a:p>
        </p:txBody>
      </p:sp>
    </p:spTree>
    <p:extLst>
      <p:ext uri="{BB962C8B-B14F-4D97-AF65-F5344CB8AC3E}">
        <p14:creationId xmlns:p14="http://schemas.microsoft.com/office/powerpoint/2010/main" val="405002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Partial harvest stands were selection harvests cut</a:t>
            </a:r>
            <a:r>
              <a:rPr lang="en-US" sz="1200" kern="1200" baseline="0" dirty="0" smtClean="0">
                <a:solidFill>
                  <a:schemeClr val="tx1"/>
                </a:solidFill>
                <a:effectLst/>
                <a:latin typeface="+mn-lt"/>
                <a:ea typeface="+mn-ea"/>
                <a:cs typeface="+mn-cs"/>
              </a:rPr>
              <a:t> by </a:t>
            </a:r>
            <a:r>
              <a:rPr lang="en-US" sz="1200" kern="1200" dirty="0" smtClean="0">
                <a:solidFill>
                  <a:schemeClr val="tx1"/>
                </a:solidFill>
                <a:effectLst/>
                <a:latin typeface="+mn-lt"/>
                <a:ea typeface="+mn-ea"/>
                <a:cs typeface="+mn-cs"/>
              </a:rPr>
              <a:t>either saw crews or single grip processor machines that left one dominant tree every 4.6m.</a:t>
            </a:r>
            <a:r>
              <a:rPr lang="en-US" sz="1200" kern="1200" baseline="0" dirty="0" smtClean="0">
                <a:solidFill>
                  <a:schemeClr val="tx1"/>
                </a:solidFill>
                <a:effectLst/>
                <a:latin typeface="+mn-lt"/>
                <a:ea typeface="+mn-ea"/>
                <a:cs typeface="+mn-cs"/>
              </a:rPr>
              <a:t> This resulted in a more complex age structure within the stand and a shift in composition from conifer dominant to mixed forest </a:t>
            </a:r>
            <a:r>
              <a:rPr lang="en-US" sz="1200" kern="1200" baseline="0" dirty="0" err="1" smtClean="0">
                <a:solidFill>
                  <a:schemeClr val="tx1"/>
                </a:solidFill>
                <a:effectLst/>
                <a:latin typeface="+mn-lt"/>
                <a:ea typeface="+mn-ea"/>
                <a:cs typeface="+mn-cs"/>
              </a:rPr>
              <a:t>condtion</a:t>
            </a:r>
            <a:r>
              <a:rPr lang="en-US" sz="1200" kern="1200" baseline="0" dirty="0" smtClean="0">
                <a:solidFill>
                  <a:schemeClr val="tx1"/>
                </a:solidFill>
                <a:effectLst/>
                <a:latin typeface="+mn-lt"/>
                <a:ea typeface="+mn-ea"/>
                <a:cs typeface="+mn-cs"/>
              </a:rPr>
              <a:t>. Mature conifer stands had no record of harvest after 1970 (when reliable records began being saved) but we know from previous work (Erin Simons </a:t>
            </a:r>
            <a:r>
              <a:rPr lang="en-US" sz="1200" kern="1200" baseline="0" dirty="0" err="1" smtClean="0">
                <a:solidFill>
                  <a:schemeClr val="tx1"/>
                </a:solidFill>
                <a:effectLst/>
                <a:latin typeface="+mn-lt"/>
                <a:ea typeface="+mn-ea"/>
                <a:cs typeface="+mn-cs"/>
              </a:rPr>
              <a:t>legaard</a:t>
            </a:r>
            <a:r>
              <a:rPr lang="en-US" sz="1200" kern="1200" baseline="0" dirty="0" smtClean="0">
                <a:solidFill>
                  <a:schemeClr val="tx1"/>
                </a:solidFill>
                <a:effectLst/>
                <a:latin typeface="+mn-lt"/>
                <a:ea typeface="+mn-ea"/>
                <a:cs typeface="+mn-cs"/>
              </a:rPr>
              <a:t>) that the average age of residual conifer stands in the region was greater than 80 years.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10</a:t>
            </a:fld>
            <a:endParaRPr lang="en-US"/>
          </a:p>
        </p:txBody>
      </p:sp>
    </p:spTree>
    <p:extLst>
      <p:ext uri="{BB962C8B-B14F-4D97-AF65-F5344CB8AC3E}">
        <p14:creationId xmlns:p14="http://schemas.microsoft.com/office/powerpoint/2010/main" val="1996254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 of chapter 1 was to understand the patch occupancy and abundance of male spruce grouse in commercially managed forests during the breeding season. Because of the male display and territoriality during this period, detection is more likely and it is doubtful that grouse would occupy a stand that did not contain females.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11</a:t>
            </a:fld>
            <a:endParaRPr lang="en-US"/>
          </a:p>
        </p:txBody>
      </p:sp>
    </p:spTree>
    <p:extLst>
      <p:ext uri="{BB962C8B-B14F-4D97-AF65-F5344CB8AC3E}">
        <p14:creationId xmlns:p14="http://schemas.microsoft.com/office/powerpoint/2010/main" val="23539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locate males we used call-back surveys where</a:t>
            </a:r>
            <a:r>
              <a:rPr lang="en-US" baseline="0" dirty="0" smtClean="0"/>
              <a:t> we played a clip of a female territorial call, known as a cantus call, which enticed males to respond with their flutter-flight display. These surveys were timed for the breeding season (may-</a:t>
            </a:r>
            <a:r>
              <a:rPr lang="en-US" baseline="0" dirty="0" err="1" smtClean="0"/>
              <a:t>june</a:t>
            </a:r>
            <a:r>
              <a:rPr lang="en-US" baseline="0" dirty="0" smtClean="0"/>
              <a:t>) and we surveyed each stand three times within a year.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12</a:t>
            </a:fld>
            <a:endParaRPr lang="en-US"/>
          </a:p>
        </p:txBody>
      </p:sp>
    </p:spTree>
    <p:extLst>
      <p:ext uri="{BB962C8B-B14F-4D97-AF65-F5344CB8AC3E}">
        <p14:creationId xmlns:p14="http://schemas.microsoft.com/office/powerpoint/2010/main" val="119020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address our question we measured vegetation covariates at 20 random points within the surveyed stand and focused on 11 measures that addressed stand maturity, structure, composition, and our ability to detect grouse.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13</a:t>
            </a:fld>
            <a:endParaRPr lang="en-US"/>
          </a:p>
        </p:txBody>
      </p:sp>
    </p:spTree>
    <p:extLst>
      <p:ext uri="{BB962C8B-B14F-4D97-AF65-F5344CB8AC3E}">
        <p14:creationId xmlns:p14="http://schemas.microsoft.com/office/powerpoint/2010/main" val="558741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performed</a:t>
            </a:r>
            <a:r>
              <a:rPr lang="en-US" baseline="0" dirty="0" smtClean="0"/>
              <a:t> a principle component analysis with all the retained variables to enhance our understanding and visualize the combined effect of all variables across our stands. We transformed the variables with a yeo-</a:t>
            </a:r>
            <a:r>
              <a:rPr lang="en-US" baseline="0" dirty="0" err="1" smtClean="0"/>
              <a:t>johnson</a:t>
            </a:r>
            <a:r>
              <a:rPr lang="en-US" baseline="0" dirty="0" smtClean="0"/>
              <a:t> transformation and then z standardized these values. We used </a:t>
            </a:r>
            <a:r>
              <a:rPr lang="en-US" baseline="0" dirty="0" err="1" smtClean="0"/>
              <a:t>varimax</a:t>
            </a:r>
            <a:r>
              <a:rPr lang="en-US" baseline="0" dirty="0" smtClean="0"/>
              <a:t> rotation to group and interpret the loadings of each component. Finally we created </a:t>
            </a:r>
            <a:r>
              <a:rPr lang="en-US" baseline="0" dirty="0" err="1" smtClean="0"/>
              <a:t>gaussian</a:t>
            </a:r>
            <a:r>
              <a:rPr lang="en-US" baseline="0" dirty="0" smtClean="0"/>
              <a:t> ellipses around our occupied and unoccupied stands in the first PCA and then around the various stand types in our second PCA.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14</a:t>
            </a:fld>
            <a:endParaRPr lang="en-US"/>
          </a:p>
        </p:txBody>
      </p:sp>
    </p:spTree>
    <p:extLst>
      <p:ext uri="{BB962C8B-B14F-4D97-AF65-F5344CB8AC3E}">
        <p14:creationId xmlns:p14="http://schemas.microsoft.com/office/powerpoint/2010/main" val="82626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all we completed 219 surveys across</a:t>
            </a:r>
            <a:r>
              <a:rPr lang="en-US" baseline="0" dirty="0" smtClean="0"/>
              <a:t> our 30 stands. Explain numbers. We detected grouse in 19 stands and counted between 1 and 5 individual responding males in our occupied stands. We did not included any observations of females or non-displaying males although we did observe both.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15</a:t>
            </a:fld>
            <a:endParaRPr lang="en-US"/>
          </a:p>
        </p:txBody>
      </p:sp>
    </p:spTree>
    <p:extLst>
      <p:ext uri="{BB962C8B-B14F-4D97-AF65-F5344CB8AC3E}">
        <p14:creationId xmlns:p14="http://schemas.microsoft.com/office/powerpoint/2010/main" val="1864482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abundance models also had seven</a:t>
            </a:r>
            <a:r>
              <a:rPr lang="en-US" baseline="0" dirty="0" smtClean="0"/>
              <a:t> models outperforming the null with six representing covariates and the same group model as the occupancy model. These results are similar to the occupancy </a:t>
            </a:r>
            <a:r>
              <a:rPr lang="en-US" baseline="0" dirty="0" err="1" smtClean="0"/>
              <a:t>resutls</a:t>
            </a:r>
            <a:r>
              <a:rPr lang="en-US" baseline="0" dirty="0" smtClean="0"/>
              <a:t> except we see a quadratic effect of trees and instead of canopy cover variation and total saplings we see an effect of basal area of trees and conifer tree density (both quadratic).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16</a:t>
            </a:fld>
            <a:endParaRPr lang="en-US"/>
          </a:p>
        </p:txBody>
      </p:sp>
    </p:spTree>
    <p:extLst>
      <p:ext uri="{BB962C8B-B14F-4D97-AF65-F5344CB8AC3E}">
        <p14:creationId xmlns:p14="http://schemas.microsoft.com/office/powerpoint/2010/main" val="1256634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group models estimated a 76.8% </a:t>
            </a:r>
            <a:r>
              <a:rPr lang="en-US" baseline="0" dirty="0" err="1" smtClean="0"/>
              <a:t>probabiliyt</a:t>
            </a:r>
            <a:r>
              <a:rPr lang="en-US" baseline="0" dirty="0" smtClean="0"/>
              <a:t> of occupancy for our early-mid successional stands and a 37.4% </a:t>
            </a:r>
            <a:r>
              <a:rPr lang="en-US" baseline="0" dirty="0" err="1" smtClean="0"/>
              <a:t>probabiliyt</a:t>
            </a:r>
            <a:r>
              <a:rPr lang="en-US" baseline="0" dirty="0" smtClean="0"/>
              <a:t> of occupancy for our mature stands (our selection stands were fixed to zero due to never observing individuals in these stands). The error bars on the estimates do overlap, but there does appear to be a trend between the two groups.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17</a:t>
            </a:fld>
            <a:endParaRPr lang="en-US"/>
          </a:p>
        </p:txBody>
      </p:sp>
    </p:spTree>
    <p:extLst>
      <p:ext uri="{BB962C8B-B14F-4D97-AF65-F5344CB8AC3E}">
        <p14:creationId xmlns:p14="http://schemas.microsoft.com/office/powerpoint/2010/main" val="18554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abundance models, which could compare numbers of grouse rather than just presence absence, found a significant difference</a:t>
            </a:r>
            <a:r>
              <a:rPr lang="en-US" baseline="0" dirty="0" smtClean="0"/>
              <a:t> between our early-mid </a:t>
            </a:r>
            <a:r>
              <a:rPr lang="en-US" baseline="0" dirty="0" err="1" smtClean="0"/>
              <a:t>successonal</a:t>
            </a:r>
            <a:r>
              <a:rPr lang="en-US" baseline="0" dirty="0" smtClean="0"/>
              <a:t> stand and our mature stands with 2.7 individuals estimated to be in the average younger stand and 0.7 individuals estimated to be in the older stands.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18</a:t>
            </a:fld>
            <a:endParaRPr lang="en-US"/>
          </a:p>
        </p:txBody>
      </p:sp>
    </p:spTree>
    <p:extLst>
      <p:ext uri="{BB962C8B-B14F-4D97-AF65-F5344CB8AC3E}">
        <p14:creationId xmlns:p14="http://schemas.microsoft.com/office/powerpoint/2010/main" val="190273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shift the groupings</a:t>
            </a:r>
            <a:r>
              <a:rPr lang="en-US" baseline="0" dirty="0" smtClean="0"/>
              <a:t> to stand types, we see that our highly occupied stands were the younger stands (</a:t>
            </a:r>
            <a:r>
              <a:rPr lang="en-US" baseline="0" dirty="0" err="1" smtClean="0"/>
              <a:t>regen</a:t>
            </a:r>
            <a:r>
              <a:rPr lang="en-US" baseline="0" dirty="0" smtClean="0"/>
              <a:t> in blue and </a:t>
            </a:r>
            <a:r>
              <a:rPr lang="en-US" baseline="0" dirty="0" err="1" smtClean="0"/>
              <a:t>pct</a:t>
            </a:r>
            <a:r>
              <a:rPr lang="en-US" baseline="0" dirty="0" smtClean="0"/>
              <a:t> in green) cluster to the left and middle and our older, less occupied stands (mature in red) were clustered to the right). Our selection stands, although also grouped with mid-successional stands, had no detections of grouse and are found way down on conifer composition axis.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19</a:t>
            </a:fld>
            <a:endParaRPr lang="en-US"/>
          </a:p>
        </p:txBody>
      </p:sp>
    </p:spTree>
    <p:extLst>
      <p:ext uri="{BB962C8B-B14F-4D97-AF65-F5344CB8AC3E}">
        <p14:creationId xmlns:p14="http://schemas.microsoft.com/office/powerpoint/2010/main" val="196876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of this reliance on conifer tree species, spruce grouse are found mainly in the boreal forest that stretches across north America between the artic tundra and temperate deciduous forest zones. They are abundant across Canada and Alaska but the contiguous US are found only in the high-elevation conifer forests of the west and the mixed transitional forests of the mid-west and northeastern United states. </a:t>
            </a:r>
          </a:p>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a:t>
            </a:fld>
            <a:endParaRPr lang="en-US"/>
          </a:p>
        </p:txBody>
      </p:sp>
    </p:spTree>
    <p:extLst>
      <p:ext uri="{BB962C8B-B14F-4D97-AF65-F5344CB8AC3E}">
        <p14:creationId xmlns:p14="http://schemas.microsoft.com/office/powerpoint/2010/main" val="241384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few slides will show effects of the top four covariates from both models. Each graph has either probability of occupancy or estimated </a:t>
            </a:r>
            <a:r>
              <a:rPr lang="en-US" baseline="0" dirty="0" err="1" smtClean="0"/>
              <a:t>abunance</a:t>
            </a:r>
            <a:r>
              <a:rPr lang="en-US" baseline="0" dirty="0" smtClean="0"/>
              <a:t> on the y, and the covariate values on the x axis. For deciduous tree density we see negative quadratic effect with an optimum density of 140-156 trees/ha which is fairly sparse. This density is consistent with gaps in our conifer dominated stands such as skid trails, </a:t>
            </a:r>
            <a:r>
              <a:rPr lang="en-US" baseline="0" dirty="0" err="1" smtClean="0"/>
              <a:t>copmacted</a:t>
            </a:r>
            <a:r>
              <a:rPr lang="en-US" baseline="0" dirty="0" smtClean="0"/>
              <a:t> soils, etc. where deciduous trees were able to take root and out-compete </a:t>
            </a:r>
            <a:r>
              <a:rPr lang="en-US" baseline="0" dirty="0" err="1" smtClean="0"/>
              <a:t>confier</a:t>
            </a:r>
            <a:r>
              <a:rPr lang="en-US" baseline="0" dirty="0" smtClean="0"/>
              <a:t> trees. These gaps were key for males to display in.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20</a:t>
            </a:fld>
            <a:endParaRPr lang="en-US"/>
          </a:p>
        </p:txBody>
      </p:sp>
    </p:spTree>
    <p:extLst>
      <p:ext uri="{BB962C8B-B14F-4D97-AF65-F5344CB8AC3E}">
        <p14:creationId xmlns:p14="http://schemas.microsoft.com/office/powerpoint/2010/main" val="1527914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models also predicted</a:t>
            </a:r>
            <a:r>
              <a:rPr lang="en-US" baseline="0" dirty="0" smtClean="0"/>
              <a:t> negative effects of tree diameter on both occupancy and abundance. This shows that males are more likely to be found in younger stands.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21</a:t>
            </a:fld>
            <a:endParaRPr lang="en-US"/>
          </a:p>
        </p:txBody>
      </p:sp>
    </p:spTree>
    <p:extLst>
      <p:ext uri="{BB962C8B-B14F-4D97-AF65-F5344CB8AC3E}">
        <p14:creationId xmlns:p14="http://schemas.microsoft.com/office/powerpoint/2010/main" val="145089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examples of “ideal” </a:t>
            </a:r>
            <a:r>
              <a:rPr lang="en-US" dirty="0" err="1" smtClean="0"/>
              <a:t>stans</a:t>
            </a:r>
            <a:r>
              <a:rPr lang="en-US" dirty="0" smtClean="0"/>
              <a:t> are seen here.</a:t>
            </a:r>
            <a:r>
              <a:rPr lang="en-US" baseline="0" dirty="0" smtClean="0"/>
              <a:t> The first shows two grouse around an opening in an otherwise uniform conifer stand. The second shows a patchier mid-successional stand.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23</a:t>
            </a:fld>
            <a:endParaRPr lang="en-US"/>
          </a:p>
        </p:txBody>
      </p:sp>
    </p:spTree>
    <p:extLst>
      <p:ext uri="{BB962C8B-B14F-4D97-AF65-F5344CB8AC3E}">
        <p14:creationId xmlns:p14="http://schemas.microsoft.com/office/powerpoint/2010/main" val="126802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Ontario</a:t>
            </a:r>
            <a:r>
              <a:rPr lang="en-US" baseline="0" dirty="0" smtClean="0"/>
              <a:t> estimates 10-22 birds/km^2 with 50 birds/km^2</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24</a:t>
            </a:fld>
            <a:endParaRPr lang="en-US"/>
          </a:p>
        </p:txBody>
      </p:sp>
    </p:spTree>
    <p:extLst>
      <p:ext uri="{BB962C8B-B14F-4D97-AF65-F5344CB8AC3E}">
        <p14:creationId xmlns:p14="http://schemas.microsoft.com/office/powerpoint/2010/main" val="120388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25</a:t>
            </a:fld>
            <a:endParaRPr lang="en-US"/>
          </a:p>
        </p:txBody>
      </p:sp>
    </p:spTree>
    <p:extLst>
      <p:ext uri="{BB962C8B-B14F-4D97-AF65-F5344CB8AC3E}">
        <p14:creationId xmlns:p14="http://schemas.microsoft.com/office/powerpoint/2010/main" val="310592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objective of our second chapter was to capture the habitat selection of female spruce grouse during the brood rearing season to understand what females select for within their home ranges when raising broods.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26</a:t>
            </a:fld>
            <a:endParaRPr lang="en-US"/>
          </a:p>
        </p:txBody>
      </p:sp>
    </p:spTree>
    <p:extLst>
      <p:ext uri="{BB962C8B-B14F-4D97-AF65-F5344CB8AC3E}">
        <p14:creationId xmlns:p14="http://schemas.microsoft.com/office/powerpoint/2010/main" val="609397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used call back surveys. However, this time we used a chick distress</a:t>
            </a:r>
            <a:r>
              <a:rPr lang="en-US" baseline="0" dirty="0" smtClean="0"/>
              <a:t> call and performed surveys </a:t>
            </a:r>
            <a:r>
              <a:rPr lang="en-US" baseline="0" dirty="0" err="1" smtClean="0"/>
              <a:t>durign</a:t>
            </a:r>
            <a:r>
              <a:rPr lang="en-US" baseline="0" dirty="0" smtClean="0"/>
              <a:t> </a:t>
            </a:r>
            <a:r>
              <a:rPr lang="en-US" baseline="0" dirty="0" err="1" smtClean="0"/>
              <a:t>june</a:t>
            </a:r>
            <a:r>
              <a:rPr lang="en-US" baseline="0" dirty="0" smtClean="0"/>
              <a:t> and </a:t>
            </a:r>
            <a:r>
              <a:rPr lang="en-US" baseline="0" dirty="0" err="1" smtClean="0"/>
              <a:t>july</a:t>
            </a:r>
            <a:r>
              <a:rPr lang="en-US" baseline="0" dirty="0" smtClean="0"/>
              <a:t>  (after fledging). We also increased the number of points within the stands to 28 with 7 survey points on 4 transects. All points were at least 60m apart and 70 m from the edge so our survey area was the same as our occupancy surveys. We hoped for female responses like the one pictured here</a:t>
            </a:r>
            <a:r>
              <a:rPr lang="is-IS" baseline="0" dirty="0" smtClean="0"/>
              <a:t>…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27</a:t>
            </a:fld>
            <a:endParaRPr lang="en-US"/>
          </a:p>
        </p:txBody>
      </p:sp>
    </p:spTree>
    <p:extLst>
      <p:ext uri="{BB962C8B-B14F-4D97-AF65-F5344CB8AC3E}">
        <p14:creationId xmlns:p14="http://schemas.microsoft.com/office/powerpoint/2010/main" val="1290970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responding</a:t>
            </a:r>
            <a:r>
              <a:rPr lang="en-US" baseline="0" dirty="0" smtClean="0"/>
              <a:t> females were captured (if possible) and if &gt; 400 g they were fitted with a 12g ATS transmitter and released.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28</a:t>
            </a:fld>
            <a:endParaRPr lang="en-US"/>
          </a:p>
        </p:txBody>
      </p:sp>
    </p:spTree>
    <p:extLst>
      <p:ext uri="{BB962C8B-B14F-4D97-AF65-F5344CB8AC3E}">
        <p14:creationId xmlns:p14="http://schemas.microsoft.com/office/powerpoint/2010/main" val="1475988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both the used and available</a:t>
            </a:r>
            <a:r>
              <a:rPr lang="en-US" baseline="0" dirty="0" smtClean="0"/>
              <a:t> points we measured 15 variables we believed to be biologically </a:t>
            </a:r>
            <a:r>
              <a:rPr lang="en-US" baseline="0" dirty="0" err="1" smtClean="0"/>
              <a:t>meaninful</a:t>
            </a:r>
            <a:r>
              <a:rPr lang="en-US" baseline="0" dirty="0" smtClean="0"/>
              <a:t> to spruce grouse. These are broken down into three categories, this time describing maturity, cover, and patchiness.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29</a:t>
            </a:fld>
            <a:endParaRPr lang="en-US"/>
          </a:p>
        </p:txBody>
      </p:sp>
    </p:spTree>
    <p:extLst>
      <p:ext uri="{BB962C8B-B14F-4D97-AF65-F5344CB8AC3E}">
        <p14:creationId xmlns:p14="http://schemas.microsoft.com/office/powerpoint/2010/main" val="504435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defined used locations as 15 randomly selected relocation</a:t>
            </a:r>
            <a:r>
              <a:rPr lang="en-US" baseline="0" dirty="0" smtClean="0"/>
              <a:t> sites and availability as 10 of the plots surveyed within the surveyed stand the bird was caught in. We used only 10 that were closest to the geographic mean center of the birds home range to minimize repeated measurements as multiple birds were captured within some stands.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30</a:t>
            </a:fld>
            <a:endParaRPr lang="en-US"/>
          </a:p>
        </p:txBody>
      </p:sp>
    </p:spTree>
    <p:extLst>
      <p:ext uri="{BB962C8B-B14F-4D97-AF65-F5344CB8AC3E}">
        <p14:creationId xmlns:p14="http://schemas.microsoft.com/office/powerpoint/2010/main" val="126865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southeast extent of spruce grouse range intersects the Acadian Forest of the Northeast US and maritime provinces of Canada. This forest is the transitional mixed forest between the boreal to the north and the northern hardwood forest to the south. In this region the amount of conifer dominant forest increase as you travel from the southwest to the northeast and </a:t>
            </a:r>
            <a:r>
              <a:rPr lang="en-US" sz="1200" kern="1200" dirty="0" err="1" smtClean="0">
                <a:solidFill>
                  <a:schemeClr val="tx1"/>
                </a:solidFill>
                <a:effectLst/>
                <a:latin typeface="+mn-lt"/>
                <a:ea typeface="+mn-ea"/>
                <a:cs typeface="+mn-cs"/>
              </a:rPr>
              <a:t>consequntly</a:t>
            </a:r>
            <a:r>
              <a:rPr lang="en-US" sz="1200" kern="1200" dirty="0" smtClean="0">
                <a:solidFill>
                  <a:schemeClr val="tx1"/>
                </a:solidFill>
                <a:effectLst/>
                <a:latin typeface="+mn-lt"/>
                <a:ea typeface="+mn-ea"/>
                <a:cs typeface="+mn-cs"/>
              </a:rPr>
              <a:t> spruce grouse abundances also increase in this direction. Spruce grouse are listed as state endangered in NY, existing only in the </a:t>
            </a:r>
            <a:r>
              <a:rPr lang="en-US" sz="1200" kern="1200" dirty="0" err="1" smtClean="0">
                <a:solidFill>
                  <a:schemeClr val="tx1"/>
                </a:solidFill>
                <a:effectLst/>
                <a:latin typeface="+mn-lt"/>
                <a:ea typeface="+mn-ea"/>
                <a:cs typeface="+mn-cs"/>
              </a:rPr>
              <a:t>adirondacks</a:t>
            </a:r>
            <a:r>
              <a:rPr lang="en-US" sz="1200" kern="1200" dirty="0" smtClean="0">
                <a:solidFill>
                  <a:schemeClr val="tx1"/>
                </a:solidFill>
                <a:effectLst/>
                <a:latin typeface="+mn-lt"/>
                <a:ea typeface="+mn-ea"/>
                <a:cs typeface="+mn-cs"/>
              </a:rPr>
              <a:t>, and state </a:t>
            </a:r>
            <a:r>
              <a:rPr lang="en-US" sz="1200" kern="1200" dirty="0" err="1" smtClean="0">
                <a:solidFill>
                  <a:schemeClr val="tx1"/>
                </a:solidFill>
                <a:effectLst/>
                <a:latin typeface="+mn-lt"/>
                <a:ea typeface="+mn-ea"/>
                <a:cs typeface="+mn-cs"/>
              </a:rPr>
              <a:t>endagnered</a:t>
            </a:r>
            <a:r>
              <a:rPr lang="en-US" sz="1200" kern="1200" dirty="0" smtClean="0">
                <a:solidFill>
                  <a:schemeClr val="tx1"/>
                </a:solidFill>
                <a:effectLst/>
                <a:latin typeface="+mn-lt"/>
                <a:ea typeface="+mn-ea"/>
                <a:cs typeface="+mn-cs"/>
              </a:rPr>
              <a:t> in VT, where they inhabit only in the northeast kingdom. In NH spruce grouse are found in the high-elevation forests of the White mountains and the forests of Coos county and are considered a species of concern, near threatened. In Maine, which has the most forest in the northeast US, and thus the most </a:t>
            </a:r>
            <a:r>
              <a:rPr lang="en-US" sz="1200" kern="1200" dirty="0" err="1" smtClean="0">
                <a:solidFill>
                  <a:schemeClr val="tx1"/>
                </a:solidFill>
                <a:effectLst/>
                <a:latin typeface="+mn-lt"/>
                <a:ea typeface="+mn-ea"/>
                <a:cs typeface="+mn-cs"/>
              </a:rPr>
              <a:t>potntial</a:t>
            </a:r>
            <a:r>
              <a:rPr lang="en-US" sz="1200" kern="1200" dirty="0" smtClean="0">
                <a:solidFill>
                  <a:schemeClr val="tx1"/>
                </a:solidFill>
                <a:effectLst/>
                <a:latin typeface="+mn-lt"/>
                <a:ea typeface="+mn-ea"/>
                <a:cs typeface="+mn-cs"/>
              </a:rPr>
              <a:t> habitat, spruce grouse were recently added to the species of greatest conservation need list due to a lack of information. Conversely, in both New Brunswick and Nova Scotia spruce grouse are plentiful enough to be considered a game species. </a:t>
            </a:r>
          </a:p>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a:t>
            </a:fld>
            <a:endParaRPr lang="en-US"/>
          </a:p>
        </p:txBody>
      </p:sp>
    </p:spTree>
    <p:extLst>
      <p:ext uri="{BB962C8B-B14F-4D97-AF65-F5344CB8AC3E}">
        <p14:creationId xmlns:p14="http://schemas.microsoft.com/office/powerpoint/2010/main" val="1310087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total we captured 39 hens but only included</a:t>
            </a:r>
            <a:r>
              <a:rPr lang="en-US" baseline="0" dirty="0" smtClean="0"/>
              <a:t> 30 hens in our analysis. The others were either released without radios due to multiple marked females already existing within a stand, had a radio dislodge, or died too soon after release for any meaningful analyses. We made a total of 919 visual relocations during the breeding seasons and vegetation was measured at 750 total locations. </a:t>
            </a:r>
          </a:p>
        </p:txBody>
      </p:sp>
      <p:sp>
        <p:nvSpPr>
          <p:cNvPr id="4" name="Slide Number Placeholder 3"/>
          <p:cNvSpPr>
            <a:spLocks noGrp="1"/>
          </p:cNvSpPr>
          <p:nvPr>
            <p:ph type="sldNum" sz="quarter" idx="10"/>
          </p:nvPr>
        </p:nvSpPr>
        <p:spPr/>
        <p:txBody>
          <a:bodyPr/>
          <a:lstStyle/>
          <a:p>
            <a:fld id="{DE69E7CD-B111-2A46-BB9E-32B0E7EC12CE}" type="slidenum">
              <a:rPr lang="en-US" smtClean="0"/>
              <a:pPr/>
              <a:t>32</a:t>
            </a:fld>
            <a:endParaRPr lang="en-US"/>
          </a:p>
        </p:txBody>
      </p:sp>
    </p:spTree>
    <p:extLst>
      <p:ext uri="{BB962C8B-B14F-4D97-AF65-F5344CB8AC3E}">
        <p14:creationId xmlns:p14="http://schemas.microsoft.com/office/powerpoint/2010/main" val="1953177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the 919 locations, birds were located in trees 14.6% of the time. Only 2 birds were never seen in trees. This increased through the seasons with only 1.1 use/bird prior to </a:t>
            </a:r>
            <a:r>
              <a:rPr lang="en-US" baseline="0" dirty="0" err="1" smtClean="0"/>
              <a:t>aug</a:t>
            </a:r>
            <a:r>
              <a:rPr lang="en-US" baseline="0" dirty="0" smtClean="0"/>
              <a:t> 1 and increased to 3.3 uses / bird after 1 </a:t>
            </a:r>
            <a:r>
              <a:rPr lang="en-US" baseline="0" dirty="0" err="1" smtClean="0"/>
              <a:t>aug.</a:t>
            </a:r>
            <a:r>
              <a:rPr lang="en-US" baseline="0" dirty="0" smtClean="0"/>
              <a:t> Also, birds with broods had an average of 3.6 locations in trees while birds without broods or who lost broods early used trees 7.1 times during the summer. Larch was the most often used followed by spruce, balsam fir, unidentified species snags. We only recorded birds in pine or cedar trees once each and never in a live deciduous tree.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33</a:t>
            </a:fld>
            <a:endParaRPr lang="en-US"/>
          </a:p>
        </p:txBody>
      </p:sp>
    </p:spTree>
    <p:extLst>
      <p:ext uri="{BB962C8B-B14F-4D97-AF65-F5344CB8AC3E}">
        <p14:creationId xmlns:p14="http://schemas.microsoft.com/office/powerpoint/2010/main" val="2600446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initial </a:t>
            </a:r>
            <a:r>
              <a:rPr lang="en-US" dirty="0" err="1" smtClean="0"/>
              <a:t>univariate</a:t>
            </a:r>
            <a:r>
              <a:rPr lang="en-US" baseline="0" dirty="0" smtClean="0"/>
              <a:t> screening we were left with these three global models describing maturity, cover, and patchiness. If the quadratic term outperformed the linear term by &gt; 2.0 AIC values it was retained.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34</a:t>
            </a:fld>
            <a:endParaRPr lang="en-US"/>
          </a:p>
        </p:txBody>
      </p:sp>
    </p:spTree>
    <p:extLst>
      <p:ext uri="{BB962C8B-B14F-4D97-AF65-F5344CB8AC3E}">
        <p14:creationId xmlns:p14="http://schemas.microsoft.com/office/powerpoint/2010/main" val="374918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four slides will all have the same design showing the </a:t>
            </a:r>
            <a:r>
              <a:rPr lang="en-US" baseline="0" dirty="0" err="1" smtClean="0"/>
              <a:t>probabiliyt</a:t>
            </a:r>
            <a:r>
              <a:rPr lang="en-US" baseline="0" dirty="0" smtClean="0"/>
              <a:t> of selection on the y and the values of the </a:t>
            </a:r>
            <a:r>
              <a:rPr lang="en-US" baseline="0" dirty="0" err="1" smtClean="0"/>
              <a:t>covairate</a:t>
            </a:r>
            <a:r>
              <a:rPr lang="en-US" baseline="0" dirty="0" smtClean="0"/>
              <a:t> on the x. First, we had total tree density which shows that </a:t>
            </a:r>
            <a:r>
              <a:rPr lang="en-US" baseline="0" dirty="0" err="1" smtClean="0"/>
              <a:t>fmales</a:t>
            </a:r>
            <a:r>
              <a:rPr lang="en-US" baseline="0" dirty="0" smtClean="0"/>
              <a:t> are </a:t>
            </a:r>
            <a:r>
              <a:rPr lang="en-US" baseline="0" dirty="0" err="1" smtClean="0"/>
              <a:t>slecting</a:t>
            </a:r>
            <a:r>
              <a:rPr lang="en-US" baseline="0" dirty="0" smtClean="0"/>
              <a:t> for sites with low tree densities.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35</a:t>
            </a:fld>
            <a:endParaRPr lang="en-US"/>
          </a:p>
        </p:txBody>
      </p:sp>
    </p:spTree>
    <p:extLst>
      <p:ext uri="{BB962C8B-B14F-4D97-AF65-F5344CB8AC3E}">
        <p14:creationId xmlns:p14="http://schemas.microsoft.com/office/powerpoint/2010/main" val="435460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a:t>
            </a:r>
            <a:r>
              <a:rPr lang="en-US" baseline="0" dirty="0" smtClean="0"/>
              <a:t> have pruning height (which is the height of the lowest limb (dead or alive) that could be reasonably assumed to hold a grouse). This is only applicable to trees not saplings, and covers a wide range of </a:t>
            </a:r>
            <a:r>
              <a:rPr lang="en-US" baseline="0" dirty="0" err="1" smtClean="0"/>
              <a:t>hights</a:t>
            </a:r>
            <a:r>
              <a:rPr lang="en-US" baseline="0" dirty="0" smtClean="0"/>
              <a:t>, but you can see that selection increases with height, especially at heights above about half a meter.</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36</a:t>
            </a:fld>
            <a:endParaRPr lang="en-US"/>
          </a:p>
        </p:txBody>
      </p:sp>
    </p:spTree>
    <p:extLst>
      <p:ext uri="{BB962C8B-B14F-4D97-AF65-F5344CB8AC3E}">
        <p14:creationId xmlns:p14="http://schemas.microsoft.com/office/powerpoint/2010/main" val="983251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cover, or the amount</a:t>
            </a:r>
            <a:r>
              <a:rPr lang="en-US" baseline="0" dirty="0" smtClean="0"/>
              <a:t> of vegetation between 7cm and 0.5m is positively associated with selection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37</a:t>
            </a:fld>
            <a:endParaRPr lang="en-US"/>
          </a:p>
        </p:txBody>
      </p:sp>
    </p:spTree>
    <p:extLst>
      <p:ext uri="{BB962C8B-B14F-4D97-AF65-F5344CB8AC3E}">
        <p14:creationId xmlns:p14="http://schemas.microsoft.com/office/powerpoint/2010/main" val="60653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the amount of variation in lateral cover (the amount of </a:t>
            </a:r>
            <a:r>
              <a:rPr lang="en-US" dirty="0" err="1" smtClean="0"/>
              <a:t>vegeation</a:t>
            </a:r>
            <a:r>
              <a:rPr lang="en-US" dirty="0" smtClean="0"/>
              <a:t> that could conceal a grouse on</a:t>
            </a:r>
            <a:r>
              <a:rPr lang="en-US" baseline="0" dirty="0" smtClean="0"/>
              <a:t> the ground( has a quadratic relation ship with selection, but areas with very patchy lateral cover were selected for most often.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38</a:t>
            </a:fld>
            <a:endParaRPr lang="en-US"/>
          </a:p>
        </p:txBody>
      </p:sp>
    </p:spTree>
    <p:extLst>
      <p:ext uri="{BB962C8B-B14F-4D97-AF65-F5344CB8AC3E}">
        <p14:creationId xmlns:p14="http://schemas.microsoft.com/office/powerpoint/2010/main" val="1731453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a site described by the above variables.</a:t>
            </a:r>
            <a:r>
              <a:rPr lang="en-US" baseline="0" dirty="0" smtClean="0"/>
              <a:t> The trees in the area &gt; 7.6 cm </a:t>
            </a:r>
            <a:r>
              <a:rPr lang="en-US" baseline="0" dirty="0" err="1" smtClean="0"/>
              <a:t>dbh</a:t>
            </a:r>
            <a:r>
              <a:rPr lang="en-US" baseline="0" dirty="0" smtClean="0"/>
              <a:t> are sparse and have high pruning </a:t>
            </a:r>
            <a:r>
              <a:rPr lang="en-US" baseline="0" dirty="0" err="1" smtClean="0"/>
              <a:t>hieights</a:t>
            </a:r>
            <a:r>
              <a:rPr lang="en-US" baseline="0" dirty="0" smtClean="0"/>
              <a:t>. There is abundant cover near the ground, but </a:t>
            </a:r>
            <a:r>
              <a:rPr lang="en-US" baseline="0" dirty="0" err="1" smtClean="0"/>
              <a:t>aranged</a:t>
            </a:r>
            <a:r>
              <a:rPr lang="en-US" baseline="0" dirty="0" smtClean="0"/>
              <a:t> in a patchy manner. The abundant saplings provide escape cover from both avian and terrestrial predators.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39</a:t>
            </a:fld>
            <a:endParaRPr lang="en-US"/>
          </a:p>
        </p:txBody>
      </p:sp>
    </p:spTree>
    <p:extLst>
      <p:ext uri="{BB962C8B-B14F-4D97-AF65-F5344CB8AC3E}">
        <p14:creationId xmlns:p14="http://schemas.microsoft.com/office/powerpoint/2010/main" val="1528782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were able to estimate home ranges for 27 of</a:t>
            </a:r>
            <a:r>
              <a:rPr lang="en-US" baseline="0" dirty="0" smtClean="0"/>
              <a:t> our females (3 did not have 25 locations after screening). After comparing </a:t>
            </a:r>
            <a:r>
              <a:rPr lang="en-US" baseline="0" dirty="0" err="1" smtClean="0"/>
              <a:t>isopleths</a:t>
            </a:r>
            <a:r>
              <a:rPr lang="en-US" baseline="0" dirty="0" smtClean="0"/>
              <a:t> to their estimated home range size, we chose the 80% </a:t>
            </a:r>
            <a:r>
              <a:rPr lang="en-US" baseline="0" dirty="0" err="1" smtClean="0"/>
              <a:t>isopleth</a:t>
            </a:r>
            <a:r>
              <a:rPr lang="en-US" baseline="0" dirty="0" smtClean="0"/>
              <a:t> to ensure we did not overestimate the home range size. This resulted in an average of 37.7 ha but was highly variable between individuals. Thus we calculated the 75</a:t>
            </a:r>
            <a:r>
              <a:rPr lang="en-US" baseline="30000" dirty="0" smtClean="0"/>
              <a:t>th</a:t>
            </a:r>
            <a:r>
              <a:rPr lang="en-US" baseline="0" dirty="0" smtClean="0"/>
              <a:t> percentile so that we could recommend a scale of </a:t>
            </a:r>
            <a:r>
              <a:rPr lang="en-US" baseline="0" dirty="0" err="1" smtClean="0"/>
              <a:t>managent</a:t>
            </a:r>
            <a:r>
              <a:rPr lang="en-US" baseline="0" dirty="0" smtClean="0"/>
              <a:t> that would include an area suitable for ¾ of our observed grouse. Spruce grouse home ranges are highly variable across all portions of their range, Estimates from the boreal forest of Ontario estimate between 22-75 ha and the average in the </a:t>
            </a:r>
            <a:r>
              <a:rPr lang="en-US" baseline="0" dirty="0" err="1" smtClean="0"/>
              <a:t>adirondakcs</a:t>
            </a:r>
            <a:r>
              <a:rPr lang="en-US" baseline="0" dirty="0" smtClean="0"/>
              <a:t> of new </a:t>
            </a:r>
            <a:r>
              <a:rPr lang="en-US" baseline="0" dirty="0" err="1" smtClean="0"/>
              <a:t>york</a:t>
            </a:r>
            <a:r>
              <a:rPr lang="en-US" baseline="0" dirty="0" smtClean="0"/>
              <a:t> was </a:t>
            </a:r>
            <a:r>
              <a:rPr lang="en-US" baseline="0" dirty="0" err="1" smtClean="0"/>
              <a:t>estiamted</a:t>
            </a:r>
            <a:r>
              <a:rPr lang="en-US" baseline="0" dirty="0" smtClean="0"/>
              <a:t> to be about 58 ha.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40</a:t>
            </a:fld>
            <a:endParaRPr lang="en-US"/>
          </a:p>
        </p:txBody>
      </p:sp>
    </p:spTree>
    <p:extLst>
      <p:ext uri="{BB962C8B-B14F-4D97-AF65-F5344CB8AC3E}">
        <p14:creationId xmlns:p14="http://schemas.microsoft.com/office/powerpoint/2010/main" val="334320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spruce grouse females are seeking</a:t>
            </a:r>
            <a:r>
              <a:rPr lang="en-US" baseline="0" dirty="0" smtClean="0"/>
              <a:t> areas with low tree densities, generally </a:t>
            </a:r>
            <a:r>
              <a:rPr lang="en-US" baseline="0" dirty="0" err="1" smtClean="0"/>
              <a:t>eleveated</a:t>
            </a:r>
            <a:r>
              <a:rPr lang="en-US" baseline="0" dirty="0" smtClean="0"/>
              <a:t> pruning heights and abundant low </a:t>
            </a:r>
            <a:r>
              <a:rPr lang="en-US" baseline="0" dirty="0" err="1" smtClean="0"/>
              <a:t>vegation</a:t>
            </a:r>
            <a:r>
              <a:rPr lang="en-US" baseline="0" dirty="0" smtClean="0"/>
              <a:t>. These features should be within an area of about 55 ha to meet the </a:t>
            </a:r>
            <a:r>
              <a:rPr lang="en-US" baseline="0" dirty="0" err="1" smtClean="0"/>
              <a:t>nees</a:t>
            </a:r>
            <a:r>
              <a:rPr lang="en-US" baseline="0" dirty="0" smtClean="0"/>
              <a:t> of most grouse. </a:t>
            </a:r>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41</a:t>
            </a:fld>
            <a:endParaRPr lang="en-US"/>
          </a:p>
        </p:txBody>
      </p:sp>
    </p:spTree>
    <p:extLst>
      <p:ext uri="{BB962C8B-B14F-4D97-AF65-F5344CB8AC3E}">
        <p14:creationId xmlns:p14="http://schemas.microsoft.com/office/powerpoint/2010/main" val="500692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forest practices act was passed in 1989 and for the first time defined </a:t>
            </a:r>
            <a:r>
              <a:rPr lang="en-US" sz="1200" kern="1200" dirty="0" err="1" smtClean="0">
                <a:solidFill>
                  <a:schemeClr val="tx1"/>
                </a:solidFill>
                <a:effectLst/>
                <a:latin typeface="+mn-lt"/>
                <a:ea typeface="+mn-ea"/>
                <a:cs typeface="+mn-cs"/>
              </a:rPr>
              <a:t>clearcutting</a:t>
            </a:r>
            <a:r>
              <a:rPr lang="en-US" sz="1200" kern="1200" dirty="0" smtClean="0">
                <a:solidFill>
                  <a:schemeClr val="tx1"/>
                </a:solidFill>
                <a:effectLst/>
                <a:latin typeface="+mn-lt"/>
                <a:ea typeface="+mn-ea"/>
                <a:cs typeface="+mn-cs"/>
              </a:rPr>
              <a:t> and then sought to regulate it by placing disincentives on large </a:t>
            </a:r>
            <a:r>
              <a:rPr lang="en-US" sz="1200" kern="1200" dirty="0" err="1" smtClean="0">
                <a:solidFill>
                  <a:schemeClr val="tx1"/>
                </a:solidFill>
                <a:effectLst/>
                <a:latin typeface="+mn-lt"/>
                <a:ea typeface="+mn-ea"/>
                <a:cs typeface="+mn-cs"/>
              </a:rPr>
              <a:t>clearcuts</a:t>
            </a:r>
            <a:r>
              <a:rPr lang="en-US" sz="1200" kern="1200" dirty="0" smtClean="0">
                <a:solidFill>
                  <a:schemeClr val="tx1"/>
                </a:solidFill>
                <a:effectLst/>
                <a:latin typeface="+mn-lt"/>
                <a:ea typeface="+mn-ea"/>
                <a:cs typeface="+mn-cs"/>
              </a:rPr>
              <a:t>. Three additional public referendums occurred in the 1990s seeking to ban </a:t>
            </a:r>
            <a:r>
              <a:rPr lang="en-US" sz="1200" kern="1200" dirty="0" err="1" smtClean="0">
                <a:solidFill>
                  <a:schemeClr val="tx1"/>
                </a:solidFill>
                <a:effectLst/>
                <a:latin typeface="+mn-lt"/>
                <a:ea typeface="+mn-ea"/>
                <a:cs typeface="+mn-cs"/>
              </a:rPr>
              <a:t>clearcutting</a:t>
            </a:r>
            <a:r>
              <a:rPr lang="en-US" sz="1200" kern="1200" dirty="0" smtClean="0">
                <a:solidFill>
                  <a:schemeClr val="tx1"/>
                </a:solidFill>
                <a:effectLst/>
                <a:latin typeface="+mn-lt"/>
                <a:ea typeface="+mn-ea"/>
                <a:cs typeface="+mn-cs"/>
              </a:rPr>
              <a:t> outright. This pressure had the effect of pushing companies to minimize the amount of </a:t>
            </a:r>
            <a:r>
              <a:rPr lang="en-US" sz="1200" kern="1200" dirty="0" err="1" smtClean="0">
                <a:solidFill>
                  <a:schemeClr val="tx1"/>
                </a:solidFill>
                <a:effectLst/>
                <a:latin typeface="+mn-lt"/>
                <a:ea typeface="+mn-ea"/>
                <a:cs typeface="+mn-cs"/>
              </a:rPr>
              <a:t>clearcutting</a:t>
            </a:r>
            <a:r>
              <a:rPr lang="en-US" sz="1200" kern="1200" dirty="0" smtClean="0">
                <a:solidFill>
                  <a:schemeClr val="tx1"/>
                </a:solidFill>
                <a:effectLst/>
                <a:latin typeface="+mn-lt"/>
                <a:ea typeface="+mn-ea"/>
                <a:cs typeface="+mn-cs"/>
              </a:rPr>
              <a:t> from about 44% before 1989 to less than 5% by 2000. However, markets stimulated by the large volume of wood coming out of the forest in the years previous prompted companies to increase the amount of partial harvest operations to produce enough wood volume to meet demand. This effectively doubled the harvest footprint. By the early 2000s.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69E7CD-B111-2A46-BB9E-32B0E7EC12CE}" type="slidenum">
              <a:rPr lang="en-US" smtClean="0"/>
              <a:pPr/>
              <a:t>4</a:t>
            </a:fld>
            <a:endParaRPr lang="en-US"/>
          </a:p>
        </p:txBody>
      </p:sp>
    </p:spTree>
    <p:extLst>
      <p:ext uri="{BB962C8B-B14F-4D97-AF65-F5344CB8AC3E}">
        <p14:creationId xmlns:p14="http://schemas.microsoft.com/office/powerpoint/2010/main" val="1335547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42</a:t>
            </a:fld>
            <a:endParaRPr lang="en-US"/>
          </a:p>
        </p:txBody>
      </p:sp>
    </p:spTree>
    <p:extLst>
      <p:ext uri="{BB962C8B-B14F-4D97-AF65-F5344CB8AC3E}">
        <p14:creationId xmlns:p14="http://schemas.microsoft.com/office/powerpoint/2010/main" val="763249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44</a:t>
            </a:fld>
            <a:endParaRPr lang="en-US"/>
          </a:p>
        </p:txBody>
      </p:sp>
    </p:spTree>
    <p:extLst>
      <p:ext uri="{BB962C8B-B14F-4D97-AF65-F5344CB8AC3E}">
        <p14:creationId xmlns:p14="http://schemas.microsoft.com/office/powerpoint/2010/main" val="3275358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fld id="{C6507018-F5D3-443E-B668-4B8AF03DFF91}" type="slidenum">
              <a:rPr lang="en-US" altLang="en-US" sz="1200"/>
              <a:pPr eaLnBrk="1" hangingPunct="1"/>
              <a:t>5</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increase can be seen in this visualization that comes from Erin Simons (now </a:t>
            </a:r>
            <a:r>
              <a:rPr lang="en-US" sz="1200" kern="1200" dirty="0" err="1" smtClean="0">
                <a:solidFill>
                  <a:schemeClr val="tx1"/>
                </a:solidFill>
                <a:effectLst/>
                <a:latin typeface="+mn-lt"/>
                <a:ea typeface="+mn-ea"/>
                <a:cs typeface="+mn-cs"/>
              </a:rPr>
              <a:t>simons-legaard</a:t>
            </a:r>
            <a:r>
              <a:rPr lang="en-US" sz="1200" kern="1200" dirty="0" smtClean="0">
                <a:solidFill>
                  <a:schemeClr val="tx1"/>
                </a:solidFill>
                <a:effectLst/>
                <a:latin typeface="+mn-lt"/>
                <a:ea typeface="+mn-ea"/>
                <a:cs typeface="+mn-cs"/>
              </a:rPr>
              <a:t>)’s work on lynx in Northern Maine. As you can see in 1975 the majority of this region of </a:t>
            </a:r>
            <a:r>
              <a:rPr lang="en-US" sz="1200" kern="1200" dirty="0" err="1" smtClean="0">
                <a:solidFill>
                  <a:schemeClr val="tx1"/>
                </a:solidFill>
                <a:effectLst/>
                <a:latin typeface="+mn-lt"/>
                <a:ea typeface="+mn-ea"/>
                <a:cs typeface="+mn-cs"/>
              </a:rPr>
              <a:t>northen</a:t>
            </a:r>
            <a:r>
              <a:rPr lang="en-US" sz="1200" kern="1200" dirty="0" smtClean="0">
                <a:solidFill>
                  <a:schemeClr val="tx1"/>
                </a:solidFill>
                <a:effectLst/>
                <a:latin typeface="+mn-lt"/>
                <a:ea typeface="+mn-ea"/>
                <a:cs typeface="+mn-cs"/>
              </a:rPr>
              <a:t> Maine was dominated by mature residual forest (white) with limited harvest operations located near major bodies of water (green). As we proceed forward in time we can see a profound </a:t>
            </a:r>
            <a:r>
              <a:rPr lang="en-US" sz="1200" kern="1200" dirty="0" err="1" smtClean="0">
                <a:solidFill>
                  <a:schemeClr val="tx1"/>
                </a:solidFill>
                <a:effectLst/>
                <a:latin typeface="+mn-lt"/>
                <a:ea typeface="+mn-ea"/>
                <a:cs typeface="+mn-cs"/>
              </a:rPr>
              <a:t>cummulative</a:t>
            </a:r>
            <a:r>
              <a:rPr lang="en-US" sz="1200" kern="1200" dirty="0" smtClean="0">
                <a:solidFill>
                  <a:schemeClr val="tx1"/>
                </a:solidFill>
                <a:effectLst/>
                <a:latin typeface="+mn-lt"/>
                <a:ea typeface="+mn-ea"/>
                <a:cs typeface="+mn-cs"/>
              </a:rPr>
              <a:t> increase in the harvesting footprint and a decrease in mature residual forest except within Baxter park and the </a:t>
            </a:r>
            <a:r>
              <a:rPr lang="en-US" sz="1200" kern="1200" dirty="0" err="1" smtClean="0">
                <a:solidFill>
                  <a:schemeClr val="tx1"/>
                </a:solidFill>
                <a:effectLst/>
                <a:latin typeface="+mn-lt"/>
                <a:ea typeface="+mn-ea"/>
                <a:cs typeface="+mn-cs"/>
              </a:rPr>
              <a:t>debsconeg</a:t>
            </a:r>
            <a:r>
              <a:rPr lang="en-US" sz="1200" kern="1200" dirty="0" smtClean="0">
                <a:solidFill>
                  <a:schemeClr val="tx1"/>
                </a:solidFill>
                <a:effectLst/>
                <a:latin typeface="+mn-lt"/>
                <a:ea typeface="+mn-ea"/>
                <a:cs typeface="+mn-cs"/>
              </a:rPr>
              <a:t> wilderness</a:t>
            </a:r>
          </a:p>
          <a:p>
            <a:pPr eaLnBrk="1" hangingPunct="1"/>
            <a:endParaRPr lang="en-US" altLang="en-US" dirty="0" smtClean="0"/>
          </a:p>
        </p:txBody>
      </p:sp>
    </p:spTree>
    <p:extLst>
      <p:ext uri="{BB962C8B-B14F-4D97-AF65-F5344CB8AC3E}">
        <p14:creationId xmlns:p14="http://schemas.microsoft.com/office/powerpoint/2010/main" val="148545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Mature forests also became </a:t>
            </a:r>
            <a:r>
              <a:rPr lang="en-US" sz="1200" kern="1200" dirty="0" err="1" smtClean="0">
                <a:solidFill>
                  <a:schemeClr val="tx1"/>
                </a:solidFill>
                <a:effectLst/>
                <a:latin typeface="+mn-lt"/>
                <a:ea typeface="+mn-ea"/>
                <a:cs typeface="+mn-cs"/>
              </a:rPr>
              <a:t>increasinly</a:t>
            </a:r>
            <a:r>
              <a:rPr lang="en-US" sz="1200" kern="1200" dirty="0" smtClean="0">
                <a:solidFill>
                  <a:schemeClr val="tx1"/>
                </a:solidFill>
                <a:effectLst/>
                <a:latin typeface="+mn-lt"/>
                <a:ea typeface="+mn-ea"/>
                <a:cs typeface="+mn-cs"/>
              </a:rPr>
              <a:t> fragmented by the subsequent use of both partial harvests and smaller </a:t>
            </a:r>
            <a:r>
              <a:rPr lang="en-US" sz="1200" kern="1200" dirty="0" err="1" smtClean="0">
                <a:solidFill>
                  <a:schemeClr val="tx1"/>
                </a:solidFill>
                <a:effectLst/>
                <a:latin typeface="+mn-lt"/>
                <a:ea typeface="+mn-ea"/>
                <a:cs typeface="+mn-cs"/>
              </a:rPr>
              <a:t>clearcuts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Additionlly</a:t>
            </a:r>
            <a:r>
              <a:rPr lang="en-US" sz="1200" kern="1200" dirty="0" smtClean="0">
                <a:solidFill>
                  <a:schemeClr val="tx1"/>
                </a:solidFill>
                <a:effectLst/>
                <a:latin typeface="+mn-lt"/>
                <a:ea typeface="+mn-ea"/>
                <a:cs typeface="+mn-cs"/>
              </a:rPr>
              <a:t>, regenerating forest patches became more numerous and smaller as shown  in a recent </a:t>
            </a:r>
            <a:r>
              <a:rPr lang="en-US" sz="1200" kern="1200" dirty="0" err="1" smtClean="0">
                <a:solidFill>
                  <a:schemeClr val="tx1"/>
                </a:solidFill>
                <a:effectLst/>
                <a:latin typeface="+mn-lt"/>
                <a:ea typeface="+mn-ea"/>
                <a:cs typeface="+mn-cs"/>
              </a:rPr>
              <a:t>publicaiton</a:t>
            </a:r>
            <a:r>
              <a:rPr lang="en-US" sz="1200" kern="1200" dirty="0" smtClean="0">
                <a:solidFill>
                  <a:schemeClr val="tx1"/>
                </a:solidFill>
                <a:effectLst/>
                <a:latin typeface="+mn-lt"/>
                <a:ea typeface="+mn-ea"/>
                <a:cs typeface="+mn-cs"/>
              </a:rPr>
              <a:t> by Kasey </a:t>
            </a:r>
            <a:r>
              <a:rPr lang="en-US" sz="1200" kern="1200" dirty="0" err="1" smtClean="0">
                <a:solidFill>
                  <a:schemeClr val="tx1"/>
                </a:solidFill>
                <a:effectLst/>
                <a:latin typeface="+mn-lt"/>
                <a:ea typeface="+mn-ea"/>
                <a:cs typeface="+mn-cs"/>
              </a:rPr>
              <a:t>Legaared</a:t>
            </a:r>
            <a:r>
              <a:rPr lang="en-US" sz="1200" kern="1200" dirty="0" smtClean="0">
                <a:solidFill>
                  <a:schemeClr val="tx1"/>
                </a:solidFill>
                <a:effectLst/>
                <a:latin typeface="+mn-lt"/>
                <a:ea typeface="+mn-ea"/>
                <a:cs typeface="+mn-cs"/>
              </a:rPr>
              <a:t> et al. in </a:t>
            </a:r>
            <a:r>
              <a:rPr lang="en-US" sz="1200" kern="1200" dirty="0" err="1" smtClean="0">
                <a:solidFill>
                  <a:schemeClr val="tx1"/>
                </a:solidFill>
                <a:effectLst/>
                <a:latin typeface="+mn-lt"/>
                <a:ea typeface="+mn-ea"/>
                <a:cs typeface="+mn-cs"/>
              </a:rPr>
              <a:t>Plos</a:t>
            </a:r>
            <a:r>
              <a:rPr lang="en-US" sz="1200" kern="1200" dirty="0" smtClean="0">
                <a:solidFill>
                  <a:schemeClr val="tx1"/>
                </a:solidFill>
                <a:effectLst/>
                <a:latin typeface="+mn-lt"/>
                <a:ea typeface="+mn-ea"/>
                <a:cs typeface="+mn-cs"/>
              </a:rPr>
              <a:t> 1. </a:t>
            </a:r>
          </a:p>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6</a:t>
            </a:fld>
            <a:endParaRPr lang="en-US"/>
          </a:p>
        </p:txBody>
      </p:sp>
    </p:spTree>
    <p:extLst>
      <p:ext uri="{BB962C8B-B14F-4D97-AF65-F5344CB8AC3E}">
        <p14:creationId xmlns:p14="http://schemas.microsoft.com/office/powerpoint/2010/main" val="53860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Thus the goal of our study was to</a:t>
            </a:r>
            <a:r>
              <a:rPr lang="is-I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69E7CD-B111-2A46-BB9E-32B0E7EC12CE}" type="slidenum">
              <a:rPr lang="en-US" smtClean="0"/>
              <a:pPr/>
              <a:t>7</a:t>
            </a:fld>
            <a:endParaRPr lang="en-US"/>
          </a:p>
        </p:txBody>
      </p:sp>
    </p:spTree>
    <p:extLst>
      <p:ext uri="{BB962C8B-B14F-4D97-AF65-F5344CB8AC3E}">
        <p14:creationId xmlns:p14="http://schemas.microsoft.com/office/powerpoint/2010/main" val="165224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get at this goal and </a:t>
            </a:r>
            <a:r>
              <a:rPr lang="en-US" sz="1200" kern="1200" dirty="0" err="1" smtClean="0">
                <a:solidFill>
                  <a:schemeClr val="tx1"/>
                </a:solidFill>
                <a:effectLst/>
                <a:latin typeface="+mn-lt"/>
                <a:ea typeface="+mn-ea"/>
                <a:cs typeface="+mn-cs"/>
              </a:rPr>
              <a:t>adress</a:t>
            </a:r>
            <a:r>
              <a:rPr lang="en-US" sz="1200" kern="1200" dirty="0" smtClean="0">
                <a:solidFill>
                  <a:schemeClr val="tx1"/>
                </a:solidFill>
                <a:effectLst/>
                <a:latin typeface="+mn-lt"/>
                <a:ea typeface="+mn-ea"/>
                <a:cs typeface="+mn-cs"/>
              </a:rPr>
              <a:t> both portions of our study we located 30 forest stand within a 613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study area that included six townships in </a:t>
            </a:r>
            <a:r>
              <a:rPr lang="en-US" sz="1200" kern="1200" dirty="0" err="1" smtClean="0">
                <a:solidFill>
                  <a:schemeClr val="tx1"/>
                </a:solidFill>
                <a:effectLst/>
                <a:latin typeface="+mn-lt"/>
                <a:ea typeface="+mn-ea"/>
                <a:cs typeface="+mn-cs"/>
              </a:rPr>
              <a:t>Piscatiquis</a:t>
            </a:r>
            <a:r>
              <a:rPr lang="en-US" sz="1200" kern="1200" dirty="0" smtClean="0">
                <a:solidFill>
                  <a:schemeClr val="tx1"/>
                </a:solidFill>
                <a:effectLst/>
                <a:latin typeface="+mn-lt"/>
                <a:ea typeface="+mn-ea"/>
                <a:cs typeface="+mn-cs"/>
              </a:rPr>
              <a:t> county Maine.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69E7CD-B111-2A46-BB9E-32B0E7EC12CE}" type="slidenum">
              <a:rPr lang="en-US" smtClean="0"/>
              <a:pPr/>
              <a:t>8</a:t>
            </a:fld>
            <a:endParaRPr lang="en-US"/>
          </a:p>
        </p:txBody>
      </p:sp>
    </p:spTree>
    <p:extLst>
      <p:ext uri="{BB962C8B-B14F-4D97-AF65-F5344CB8AC3E}">
        <p14:creationId xmlns:p14="http://schemas.microsoft.com/office/powerpoint/2010/main" val="239927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30 stands were broken down into four stand types including conifer regeneration stands that were </a:t>
            </a:r>
            <a:r>
              <a:rPr lang="en-US" sz="1200" kern="1200" dirty="0" err="1" smtClean="0">
                <a:solidFill>
                  <a:schemeClr val="tx1"/>
                </a:solidFill>
                <a:effectLst/>
                <a:latin typeface="+mn-lt"/>
                <a:ea typeface="+mn-ea"/>
                <a:cs typeface="+mn-cs"/>
              </a:rPr>
              <a:t>clearcut</a:t>
            </a:r>
            <a:r>
              <a:rPr lang="en-US" sz="1200" kern="1200" dirty="0" smtClean="0">
                <a:solidFill>
                  <a:schemeClr val="tx1"/>
                </a:solidFill>
                <a:effectLst/>
                <a:latin typeface="+mn-lt"/>
                <a:ea typeface="+mn-ea"/>
                <a:cs typeface="+mn-cs"/>
              </a:rPr>
              <a:t> between 18 and 40 years prior to 2012 and aerially sprayed with herbicide (all but one stand that was too wet) between 7 and 30 years prior to 2012. Pre-commercially thinned stands were </a:t>
            </a:r>
            <a:r>
              <a:rPr lang="en-US" sz="1200" kern="1200" dirty="0" err="1" smtClean="0">
                <a:solidFill>
                  <a:schemeClr val="tx1"/>
                </a:solidFill>
                <a:effectLst/>
                <a:latin typeface="+mn-lt"/>
                <a:ea typeface="+mn-ea"/>
                <a:cs typeface="+mn-cs"/>
              </a:rPr>
              <a:t>clearcut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betweeen</a:t>
            </a:r>
            <a:r>
              <a:rPr lang="en-US" sz="1200" kern="1200" dirty="0" smtClean="0">
                <a:solidFill>
                  <a:schemeClr val="tx1"/>
                </a:solidFill>
                <a:effectLst/>
                <a:latin typeface="+mn-lt"/>
                <a:ea typeface="+mn-ea"/>
                <a:cs typeface="+mn-cs"/>
              </a:rPr>
              <a:t> 29 and 38 year prior to 2012, sprayed with herbicide 24-30 years prior to 2012, and were then manually thinned by crews with brush saws to create about 8’ of space between </a:t>
            </a:r>
            <a:r>
              <a:rPr lang="en-US" sz="1200" kern="1200" dirty="0" err="1" smtClean="0">
                <a:solidFill>
                  <a:schemeClr val="tx1"/>
                </a:solidFill>
                <a:effectLst/>
                <a:latin typeface="+mn-lt"/>
                <a:ea typeface="+mn-ea"/>
                <a:cs typeface="+mn-cs"/>
              </a:rPr>
              <a:t>remaiing</a:t>
            </a:r>
            <a:r>
              <a:rPr lang="en-US" sz="1200" kern="1200" dirty="0" smtClean="0">
                <a:solidFill>
                  <a:schemeClr val="tx1"/>
                </a:solidFill>
                <a:effectLst/>
                <a:latin typeface="+mn-lt"/>
                <a:ea typeface="+mn-ea"/>
                <a:cs typeface="+mn-cs"/>
              </a:rPr>
              <a:t> trees.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69E7CD-B111-2A46-BB9E-32B0E7EC12CE}" type="slidenum">
              <a:rPr lang="en-US" smtClean="0"/>
              <a:pPr/>
              <a:t>9</a:t>
            </a:fld>
            <a:endParaRPr lang="en-US"/>
          </a:p>
        </p:txBody>
      </p:sp>
    </p:spTree>
    <p:extLst>
      <p:ext uri="{BB962C8B-B14F-4D97-AF65-F5344CB8AC3E}">
        <p14:creationId xmlns:p14="http://schemas.microsoft.com/office/powerpoint/2010/main" val="23471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1463675" y="3549650"/>
            <a:ext cx="2971800" cy="1588"/>
          </a:xfrm>
          <a:prstGeom prst="line">
            <a:avLst/>
          </a:prstGeom>
          <a:noFill/>
          <a:ln w="9525">
            <a:solidFill>
              <a:srgbClr val="E9E9E8"/>
            </a:solidFill>
            <a:round/>
            <a:headEnd/>
            <a:tailEnd/>
          </a:ln>
          <a:effectLst>
            <a:outerShdw blurRad="31750" algn="tl" rotWithShape="0">
              <a:srgbClr val="808080">
                <a:alpha val="54999"/>
              </a:srgbClr>
            </a:outerShdw>
          </a:effectLst>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p:nvCxnSpPr>
        <p:spPr bwMode="auto">
          <a:xfrm>
            <a:off x="4708525" y="3549650"/>
            <a:ext cx="2971800" cy="1588"/>
          </a:xfrm>
          <a:prstGeom prst="line">
            <a:avLst/>
          </a:prstGeom>
          <a:noFill/>
          <a:ln w="9525">
            <a:solidFill>
              <a:srgbClr val="E9E9E8"/>
            </a:solidFill>
            <a:round/>
            <a:headEnd/>
            <a:tailEnd/>
          </a:ln>
          <a:effectLst>
            <a:outerShdw blurRad="31750" algn="tl" rotWithShape="0">
              <a:srgbClr val="808080">
                <a:alpha val="54999"/>
              </a:srgbClr>
            </a:outerShdw>
          </a:effectLst>
          <a:extLst>
            <a:ext uri="{909E8E84-426E-40DD-AFC4-6F175D3DCCD1}">
              <a14:hiddenFill xmlns:a14="http://schemas.microsoft.com/office/drawing/2010/main">
                <a:noFill/>
              </a14:hiddenFill>
            </a:ext>
          </a:extLst>
        </p:spPr>
      </p:cxnSp>
      <p:sp>
        <p:nvSpPr>
          <p:cNvPr id="6" name="Oval 5"/>
          <p:cNvSpPr>
            <a:spLocks noChangeArrowheads="1"/>
          </p:cNvSpPr>
          <p:nvPr/>
        </p:nvSpPr>
        <p:spPr bwMode="auto">
          <a:xfrm>
            <a:off x="4540250" y="3525838"/>
            <a:ext cx="46038" cy="46037"/>
          </a:xfrm>
          <a:prstGeom prst="ellipse">
            <a:avLst/>
          </a:prstGeom>
          <a:solidFill>
            <a:schemeClr val="accent2"/>
          </a:solidFill>
          <a:ln w="38100">
            <a:solidFill>
              <a:schemeClr val="accent2"/>
            </a:solidFill>
            <a:round/>
            <a:headEnd/>
            <a:tailEnd/>
          </a:ln>
          <a:effectLst>
            <a:outerShdw blurRad="31750" algn="tl" rotWithShape="0">
              <a:srgbClr val="808080">
                <a:alpha val="5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fld id="{6F9FA51C-5F14-45D4-835E-5B99F69094B4}" type="datetime1">
              <a:rPr lang="en-US"/>
              <a:pPr/>
              <a:t>12/7/2016</a:t>
            </a:fld>
            <a:endParaRPr lang="en-US"/>
          </a:p>
        </p:txBody>
      </p:sp>
      <p:sp>
        <p:nvSpPr>
          <p:cNvPr id="8" name="Slide Number Placeholder 15"/>
          <p:cNvSpPr>
            <a:spLocks noGrp="1"/>
          </p:cNvSpPr>
          <p:nvPr>
            <p:ph type="sldNum" sz="quarter" idx="11"/>
          </p:nvPr>
        </p:nvSpPr>
        <p:spPr/>
        <p:txBody>
          <a:bodyPr/>
          <a:lstStyle>
            <a:lvl1pPr>
              <a:defRPr/>
            </a:lvl1pPr>
          </a:lstStyle>
          <a:p>
            <a:fld id="{63C2D020-4E11-407B-A69F-F1B081B7D9D8}" type="slidenum">
              <a:rPr lang="en-US"/>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69829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fld id="{618CBE01-2F45-4A47-9702-293B72C25C0E}" type="datetime1">
              <a:rPr lang="en-US"/>
              <a:pPr/>
              <a:t>12/7/2016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fld id="{0F2291DD-C92F-4E08-BBB5-9CC5C438F4C7}" type="slidenum">
              <a:rPr lang="en-US"/>
              <a:pPr/>
              <a:t>‹#›</a:t>
            </a:fld>
            <a:endParaRPr lang="en-US"/>
          </a:p>
        </p:txBody>
      </p:sp>
    </p:spTree>
    <p:extLst>
      <p:ext uri="{BB962C8B-B14F-4D97-AF65-F5344CB8AC3E}">
        <p14:creationId xmlns:p14="http://schemas.microsoft.com/office/powerpoint/2010/main" val="238586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fld id="{B563BCCE-ECD3-41F0-A5F7-A133E8E73A68}" type="datetime1">
              <a:rPr lang="en-US"/>
              <a:pPr/>
              <a:t>12/7/2016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fld id="{2B01E2E6-74C0-4872-BB28-F1DB3E328BFF}" type="slidenum">
              <a:rPr lang="en-US"/>
              <a:pPr/>
              <a:t>‹#›</a:t>
            </a:fld>
            <a:endParaRPr lang="en-US"/>
          </a:p>
        </p:txBody>
      </p:sp>
    </p:spTree>
    <p:extLst>
      <p:ext uri="{BB962C8B-B14F-4D97-AF65-F5344CB8AC3E}">
        <p14:creationId xmlns:p14="http://schemas.microsoft.com/office/powerpoint/2010/main" val="347902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18CE3FE-C14D-4D4C-AB43-2058E032CFC8}" type="slidenum">
              <a:rPr lang="en-US" altLang="en-US"/>
              <a:pPr/>
              <a:t>‹#›</a:t>
            </a:fld>
            <a:endParaRPr lang="en-US" altLang="en-US"/>
          </a:p>
        </p:txBody>
      </p:sp>
    </p:spTree>
    <p:extLst>
      <p:ext uri="{BB962C8B-B14F-4D97-AF65-F5344CB8AC3E}">
        <p14:creationId xmlns:p14="http://schemas.microsoft.com/office/powerpoint/2010/main" val="17362849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fld id="{54FF5A8A-782D-4EA2-A28E-1F3CB73B33BF}" type="datetime1">
              <a:rPr lang="en-US"/>
              <a:pPr/>
              <a:t>12/7/2016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fld id="{3DFD84A1-20E0-444E-9B03-6F12C21D18C9}" type="slidenum">
              <a:rPr lang="en-US"/>
              <a:pPr/>
              <a:t>‹#›</a:t>
            </a:fld>
            <a:endParaRPr lang="en-US"/>
          </a:p>
        </p:txBody>
      </p:sp>
    </p:spTree>
    <p:extLst>
      <p:ext uri="{BB962C8B-B14F-4D97-AF65-F5344CB8AC3E}">
        <p14:creationId xmlns:p14="http://schemas.microsoft.com/office/powerpoint/2010/main" val="100447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685800" y="4916488"/>
            <a:ext cx="7924800" cy="4762"/>
          </a:xfrm>
          <a:prstGeom prst="line">
            <a:avLst/>
          </a:prstGeom>
          <a:noFill/>
          <a:ln w="9525">
            <a:solidFill>
              <a:srgbClr val="E9E9E8"/>
            </a:solidFill>
            <a:round/>
            <a:headEnd/>
            <a:tailEnd/>
          </a:ln>
          <a:effectLst>
            <a:outerShdw blurRad="31750" algn="tl" rotWithShape="0">
              <a:srgbClr val="808080">
                <a:alpha val="54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DFFFDD6-6FEC-41CD-97F4-877D7F0B1E7F}" type="datetime1">
              <a:rPr lang="en-US"/>
              <a:pPr/>
              <a:t>12/7/2016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705B713-0656-4BE1-9AC2-E30BA5E94B50}" type="slidenum">
              <a:rPr lang="en-US"/>
              <a:pPr/>
              <a:t>‹#›</a:t>
            </a:fld>
            <a:endParaRPr lang="en-US"/>
          </a:p>
        </p:txBody>
      </p:sp>
    </p:spTree>
    <p:extLst>
      <p:ext uri="{BB962C8B-B14F-4D97-AF65-F5344CB8AC3E}">
        <p14:creationId xmlns:p14="http://schemas.microsoft.com/office/powerpoint/2010/main" val="410380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fld id="{95D840C5-5192-41B9-AEED-0B494AC75CE7}" type="datetime1">
              <a:rPr lang="en-US"/>
              <a:pPr/>
              <a:t>12/7/2016</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fld id="{14BDF880-1497-4BEA-BB23-4CAD106C8390}" type="slidenum">
              <a:rPr lang="en-US"/>
              <a:pPr/>
              <a:t>‹#›</a:t>
            </a:fld>
            <a:endParaRPr lang="en-US"/>
          </a:p>
        </p:txBody>
      </p:sp>
    </p:spTree>
    <p:extLst>
      <p:ext uri="{BB962C8B-B14F-4D97-AF65-F5344CB8AC3E}">
        <p14:creationId xmlns:p14="http://schemas.microsoft.com/office/powerpoint/2010/main" val="13094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563563" y="2179638"/>
            <a:ext cx="3748087" cy="1587"/>
          </a:xfrm>
          <a:prstGeom prst="line">
            <a:avLst/>
          </a:prstGeom>
          <a:noFill/>
          <a:ln w="12700">
            <a:solidFill>
              <a:srgbClr val="E9E9E8"/>
            </a:solidFill>
            <a:round/>
            <a:headEnd/>
            <a:tailEnd/>
          </a:ln>
          <a:effectLst>
            <a:outerShdw blurRad="34925" algn="tl" rotWithShape="0">
              <a:srgbClr val="808080">
                <a:alpha val="54999"/>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4754563" y="2179638"/>
            <a:ext cx="3749675" cy="1587"/>
          </a:xfrm>
          <a:prstGeom prst="line">
            <a:avLst/>
          </a:prstGeom>
          <a:noFill/>
          <a:ln w="12700">
            <a:solidFill>
              <a:srgbClr val="E9E9E8"/>
            </a:solidFill>
            <a:round/>
            <a:headEnd/>
            <a:tailEnd/>
          </a:ln>
          <a:effectLst>
            <a:outerShdw blurRad="34925" algn="tl" rotWithShape="0">
              <a:srgbClr val="808080">
                <a:alpha val="54999"/>
              </a:srgbClr>
            </a:outerShdw>
          </a:effectLst>
          <a:extLst>
            <a:ext uri="{909E8E84-426E-40DD-AFC4-6F175D3DCCD1}">
              <a14:hiddenFill xmlns:a14="http://schemas.microsoft.com/office/drawing/2010/main">
                <a:noFill/>
              </a14:hiddenFill>
            </a:ext>
          </a:extLst>
        </p:spPr>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fld id="{470202A8-45F4-43FB-90AD-0CE69E7D1E47}" type="slidenum">
              <a:rPr lang="en-US"/>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fld id="{523F9F2F-9EA2-4176-AE97-793331E8BF87}" type="datetime1">
              <a:rPr lang="en-US"/>
              <a:pPr/>
              <a:t>12/7/2016</a:t>
            </a:fld>
            <a:endParaRPr lang="en-US"/>
          </a:p>
        </p:txBody>
      </p:sp>
    </p:spTree>
    <p:extLst>
      <p:ext uri="{BB962C8B-B14F-4D97-AF65-F5344CB8AC3E}">
        <p14:creationId xmlns:p14="http://schemas.microsoft.com/office/powerpoint/2010/main" val="242017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fld id="{4B33F657-DF56-4E49-A6B0-4AF85F6D121D}" type="datetime1">
              <a:rPr lang="en-US"/>
              <a:pPr/>
              <a:t>12/7/2016</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fld id="{47C236B3-2416-4497-AE7E-C07C7D2CC702}" type="slidenum">
              <a:rPr lang="en-US"/>
              <a:pPr/>
              <a:t>‹#›</a:t>
            </a:fld>
            <a:endParaRPr lang="en-US"/>
          </a:p>
        </p:txBody>
      </p:sp>
    </p:spTree>
    <p:extLst>
      <p:ext uri="{BB962C8B-B14F-4D97-AF65-F5344CB8AC3E}">
        <p14:creationId xmlns:p14="http://schemas.microsoft.com/office/powerpoint/2010/main" val="70609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fld id="{F401CEB0-BD06-4558-82E7-3B5115033DD1}" type="datetime1">
              <a:rPr lang="en-US"/>
              <a:pPr/>
              <a:t>12/7/2016</a:t>
            </a:fld>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fld id="{43556EF4-FCD3-4AD1-AE5B-A8BBECC583F3}" type="slidenum">
              <a:rPr lang="en-US"/>
              <a:pPr/>
              <a:t>‹#›</a:t>
            </a:fld>
            <a:endParaRPr lang="en-US"/>
          </a:p>
        </p:txBody>
      </p:sp>
    </p:spTree>
    <p:extLst>
      <p:ext uri="{BB962C8B-B14F-4D97-AF65-F5344CB8AC3E}">
        <p14:creationId xmlns:p14="http://schemas.microsoft.com/office/powerpoint/2010/main" val="255385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fld id="{BA093922-E289-4234-ACFC-7635541A4EFB}" type="datetime1">
              <a:rPr lang="en-US"/>
              <a:pPr/>
              <a:t>12/7/2016</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fld id="{71EAF269-C1BA-49AA-8B0D-9E0D267A3AC1}" type="slidenum">
              <a:rPr lang="en-US"/>
              <a:pPr/>
              <a:t>‹#›</a:t>
            </a:fld>
            <a:endParaRPr lang="en-US"/>
          </a:p>
        </p:txBody>
      </p:sp>
    </p:spTree>
    <p:extLst>
      <p:ext uri="{BB962C8B-B14F-4D97-AF65-F5344CB8AC3E}">
        <p14:creationId xmlns:p14="http://schemas.microsoft.com/office/powerpoint/2010/main" val="114831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fld id="{9C0F44F1-7AE3-4C5B-9E1A-DB7136B7E5D7}" type="datetime1">
              <a:rPr lang="en-US"/>
              <a:pPr/>
              <a:t>12/7/2016</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fld id="{D680D41F-F6D4-446B-8F5E-EAA25050434D}" type="slidenum">
              <a:rPr lang="en-US"/>
              <a:pPr/>
              <a:t>‹#›</a:t>
            </a:fld>
            <a:endParaRPr lang="en-US"/>
          </a:p>
        </p:txBody>
      </p:sp>
    </p:spTree>
    <p:extLst>
      <p:ext uri="{BB962C8B-B14F-4D97-AF65-F5344CB8AC3E}">
        <p14:creationId xmlns:p14="http://schemas.microsoft.com/office/powerpoint/2010/main" val="357356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accent1">
                <a:lumMod val="75000"/>
              </a:schemeClr>
            </a:gs>
            <a:gs pos="36000">
              <a:schemeClr val="accent1">
                <a:lumMod val="50000"/>
              </a:schemeClr>
            </a:gs>
            <a:gs pos="97000">
              <a:schemeClr val="bg2">
                <a:lumMod val="40000"/>
                <a:lumOff val="60000"/>
              </a:schemeClr>
            </a:gs>
          </a:gsLst>
          <a:lin ang="3600000" scaled="0"/>
          <a:tileRect/>
        </a:grad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2"/>
                </a:solidFill>
                <a:latin typeface="Constantia" panose="02030602050306030303" pitchFamily="18" charset="0"/>
              </a:defRPr>
            </a:lvl1pPr>
          </a:lstStyle>
          <a:p>
            <a:fld id="{CF471180-50BF-4CD5-A725-0FFFAFDA0F7E}" type="datetime1">
              <a:rPr lang="en-US"/>
              <a:pPr/>
              <a:t>12/7/2016</a:t>
            </a:fld>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ea typeface="+mn-ea"/>
                <a:cs typeface="+mn-cs"/>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latin typeface="Constantia" panose="02030602050306030303" pitchFamily="18" charset="0"/>
              </a:defRPr>
            </a:lvl1pPr>
          </a:lstStyle>
          <a:p>
            <a:fld id="{5BCCFE15-3343-4D7B-9AE6-42055C654849}" type="slidenum">
              <a:rPr lang="en-US"/>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783" r:id="rId1"/>
    <p:sldLayoutId id="2147483775" r:id="rId2"/>
    <p:sldLayoutId id="2147483784" r:id="rId3"/>
    <p:sldLayoutId id="2147483776" r:id="rId4"/>
    <p:sldLayoutId id="2147483785" r:id="rId5"/>
    <p:sldLayoutId id="2147483777" r:id="rId6"/>
    <p:sldLayoutId id="2147483778" r:id="rId7"/>
    <p:sldLayoutId id="2147483779" r:id="rId8"/>
    <p:sldLayoutId id="2147483780" r:id="rId9"/>
    <p:sldLayoutId id="2147483781" r:id="rId10"/>
    <p:sldLayoutId id="2147483782" r:id="rId11"/>
    <p:sldLayoutId id="2147483786"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ＭＳ Ｐゴシック" charset="-128"/>
          <a:cs typeface="ＭＳ Ｐゴシック" charset="-128"/>
        </a:defRPr>
      </a:lvl1pPr>
      <a:lvl2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2pPr>
      <a:lvl3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3pPr>
      <a:lvl4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4pPr>
      <a:lvl5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5pPr>
      <a:lvl6pPr marL="457200" algn="l" rtl="0" fontAlgn="base">
        <a:spcBef>
          <a:spcPct val="0"/>
        </a:spcBef>
        <a:spcAft>
          <a:spcPct val="0"/>
        </a:spcAft>
        <a:defRPr sz="4200">
          <a:solidFill>
            <a:srgbClr val="F9F9F9"/>
          </a:solidFill>
          <a:latin typeface="Constantia" charset="0"/>
          <a:ea typeface="ＭＳ Ｐゴシック" charset="-128"/>
        </a:defRPr>
      </a:lvl6pPr>
      <a:lvl7pPr marL="914400" algn="l" rtl="0" fontAlgn="base">
        <a:spcBef>
          <a:spcPct val="0"/>
        </a:spcBef>
        <a:spcAft>
          <a:spcPct val="0"/>
        </a:spcAft>
        <a:defRPr sz="4200">
          <a:solidFill>
            <a:srgbClr val="F9F9F9"/>
          </a:solidFill>
          <a:latin typeface="Constantia" charset="0"/>
          <a:ea typeface="ＭＳ Ｐゴシック" charset="-128"/>
        </a:defRPr>
      </a:lvl7pPr>
      <a:lvl8pPr marL="1371600" algn="l" rtl="0" fontAlgn="base">
        <a:spcBef>
          <a:spcPct val="0"/>
        </a:spcBef>
        <a:spcAft>
          <a:spcPct val="0"/>
        </a:spcAft>
        <a:defRPr sz="4200">
          <a:solidFill>
            <a:srgbClr val="F9F9F9"/>
          </a:solidFill>
          <a:latin typeface="Constantia" charset="0"/>
          <a:ea typeface="ＭＳ Ｐゴシック" charset="-128"/>
        </a:defRPr>
      </a:lvl8pPr>
      <a:lvl9pPr marL="1828800" algn="l" rtl="0" fontAlgn="base">
        <a:spcBef>
          <a:spcPct val="0"/>
        </a:spcBef>
        <a:spcAft>
          <a:spcPct val="0"/>
        </a:spcAft>
        <a:defRPr sz="4200">
          <a:solidFill>
            <a:srgbClr val="F9F9F9"/>
          </a:solidFill>
          <a:latin typeface="Constantia" charset="0"/>
          <a:ea typeface="ＭＳ Ｐゴシック" charset="-128"/>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ＭＳ Ｐゴシック" charset="-128"/>
          <a:cs typeface="ＭＳ Ｐゴシック" charset="-128"/>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ＭＳ Ｐゴシック" charset="-128"/>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ＭＳ Ｐゴシック" charset="-128"/>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ＭＳ Ｐゴシック" charset="-128"/>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ＭＳ Ｐゴシック" charset="-128"/>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1.tif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5.xml"/><Relationship Id="rId16" Type="http://schemas.openxmlformats.org/officeDocument/2006/relationships/image" Target="../media/image26.wmf"/><Relationship Id="rId1" Type="http://schemas.openxmlformats.org/officeDocument/2006/relationships/slideLayout" Target="../slideLayouts/slideLayout6.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3" y="244700"/>
            <a:ext cx="9144000" cy="2189407"/>
          </a:xfrm>
        </p:spPr>
        <p:txBody>
          <a:bodyPr>
            <a:normAutofit fontScale="90000"/>
          </a:bodyPr>
          <a:lstStyle/>
          <a:p>
            <a:pPr eaLnBrk="1" fontAlgn="auto" hangingPunct="1">
              <a:spcAft>
                <a:spcPts val="0"/>
              </a:spcAft>
              <a:defRPr/>
            </a:pPr>
            <a:r>
              <a:rPr lang="en-US" sz="3600" u="sng" dirty="0" smtClean="0">
                <a:ea typeface="+mj-ea"/>
                <a:cs typeface="+mj-cs"/>
              </a:rPr>
              <a:t/>
            </a:r>
            <a:br>
              <a:rPr lang="en-US" sz="3600" u="sng" dirty="0" smtClean="0">
                <a:ea typeface="+mj-ea"/>
                <a:cs typeface="+mj-cs"/>
              </a:rPr>
            </a:br>
            <a:r>
              <a:rPr lang="en-US" sz="3600" dirty="0" smtClean="0">
                <a:ea typeface="+mj-ea"/>
                <a:cs typeface="+mj-cs"/>
              </a:rPr>
              <a:t>Spruce Grouse Habitat Ecology in Maine’s Commercially Managed Acadian Forest</a:t>
            </a:r>
            <a:r>
              <a:rPr lang="en-US" sz="3600" dirty="0">
                <a:solidFill>
                  <a:schemeClr val="tx2"/>
                </a:solidFill>
                <a:ea typeface="ＭＳ Ｐゴシック" panose="020B0600070205080204" pitchFamily="34" charset="-128"/>
              </a:rPr>
              <a:t/>
            </a:r>
            <a:br>
              <a:rPr lang="en-US" sz="3600" dirty="0">
                <a:solidFill>
                  <a:schemeClr val="tx2"/>
                </a:solidFill>
                <a:ea typeface="ＭＳ Ｐゴシック" panose="020B0600070205080204" pitchFamily="34" charset="-128"/>
              </a:rPr>
            </a:br>
            <a:r>
              <a:rPr lang="en-US" sz="3600" i="1" dirty="0" smtClean="0">
                <a:ea typeface="+mj-ea"/>
                <a:cs typeface="+mj-cs"/>
              </a:rPr>
              <a:t/>
            </a:r>
            <a:br>
              <a:rPr lang="en-US" sz="3600" i="1" dirty="0" smtClean="0">
                <a:ea typeface="+mj-ea"/>
                <a:cs typeface="+mj-cs"/>
              </a:rPr>
            </a:br>
            <a:endParaRPr sz="3600" dirty="0">
              <a:ea typeface="+mj-ea"/>
              <a:cs typeface="+mj-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258" y="1825511"/>
            <a:ext cx="2048153" cy="15402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1"/>
          <p:cNvSpPr txBox="1">
            <a:spLocks/>
          </p:cNvSpPr>
          <p:nvPr/>
        </p:nvSpPr>
        <p:spPr>
          <a:xfrm>
            <a:off x="1095337" y="4018208"/>
            <a:ext cx="6915996" cy="2985278"/>
          </a:xfrm>
          <a:prstGeom prst="rect">
            <a:avLst/>
          </a:prstGeom>
          <a:ln w="6350" cap="rnd">
            <a:noFill/>
          </a:ln>
        </p:spPr>
        <p:txBody>
          <a:bodyPr vert="horz" anchor="b" anchorCtr="0">
            <a:normAutofit fontScale="90000" lnSpcReduction="20000"/>
          </a:bodyPr>
          <a:lstStyle>
            <a:lvl1pPr algn="ctr" rtl="0" eaLnBrk="0" fontAlgn="base" hangingPunct="0">
              <a:spcBef>
                <a:spcPct val="0"/>
              </a:spcBef>
              <a:spcAft>
                <a:spcPct val="0"/>
              </a:spcAft>
              <a:defRPr lang="en-US" sz="4800" b="0" kern="1200" spc="-10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j-lt"/>
                <a:ea typeface="ＭＳ Ｐゴシック" charset="-128"/>
                <a:cs typeface="ＭＳ Ｐゴシック" charset="-128"/>
              </a:defRPr>
            </a:lvl1pPr>
            <a:lvl2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2pPr>
            <a:lvl3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3pPr>
            <a:lvl4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4pPr>
            <a:lvl5pPr algn="l" rtl="0" eaLnBrk="0" fontAlgn="base" hangingPunct="0">
              <a:spcBef>
                <a:spcPct val="0"/>
              </a:spcBef>
              <a:spcAft>
                <a:spcPct val="0"/>
              </a:spcAft>
              <a:defRPr sz="4200">
                <a:solidFill>
                  <a:srgbClr val="F9F9F9"/>
                </a:solidFill>
                <a:latin typeface="Constantia" charset="0"/>
                <a:ea typeface="ＭＳ Ｐゴシック" charset="-128"/>
                <a:cs typeface="ＭＳ Ｐゴシック" charset="-128"/>
              </a:defRPr>
            </a:lvl5pPr>
            <a:lvl6pPr marL="457200" algn="l" rtl="0" fontAlgn="base">
              <a:spcBef>
                <a:spcPct val="0"/>
              </a:spcBef>
              <a:spcAft>
                <a:spcPct val="0"/>
              </a:spcAft>
              <a:defRPr sz="4200">
                <a:solidFill>
                  <a:srgbClr val="F9F9F9"/>
                </a:solidFill>
                <a:latin typeface="Constantia" charset="0"/>
                <a:ea typeface="ＭＳ Ｐゴシック" charset="-128"/>
              </a:defRPr>
            </a:lvl6pPr>
            <a:lvl7pPr marL="914400" algn="l" rtl="0" fontAlgn="base">
              <a:spcBef>
                <a:spcPct val="0"/>
              </a:spcBef>
              <a:spcAft>
                <a:spcPct val="0"/>
              </a:spcAft>
              <a:defRPr sz="4200">
                <a:solidFill>
                  <a:srgbClr val="F9F9F9"/>
                </a:solidFill>
                <a:latin typeface="Constantia" charset="0"/>
                <a:ea typeface="ＭＳ Ｐゴシック" charset="-128"/>
              </a:defRPr>
            </a:lvl7pPr>
            <a:lvl8pPr marL="1371600" algn="l" rtl="0" fontAlgn="base">
              <a:spcBef>
                <a:spcPct val="0"/>
              </a:spcBef>
              <a:spcAft>
                <a:spcPct val="0"/>
              </a:spcAft>
              <a:defRPr sz="4200">
                <a:solidFill>
                  <a:srgbClr val="F9F9F9"/>
                </a:solidFill>
                <a:latin typeface="Constantia" charset="0"/>
                <a:ea typeface="ＭＳ Ｐゴシック" charset="-128"/>
              </a:defRPr>
            </a:lvl8pPr>
            <a:lvl9pPr marL="1828800" algn="l" rtl="0" fontAlgn="base">
              <a:spcBef>
                <a:spcPct val="0"/>
              </a:spcBef>
              <a:spcAft>
                <a:spcPct val="0"/>
              </a:spcAft>
              <a:defRPr sz="4200">
                <a:solidFill>
                  <a:srgbClr val="F9F9F9"/>
                </a:solidFill>
                <a:latin typeface="Constantia" charset="0"/>
                <a:ea typeface="ＭＳ Ｐゴシック" charset="-128"/>
              </a:defRPr>
            </a:lvl9pPr>
          </a:lstStyle>
          <a:p>
            <a:pPr lvl="0" defTabSz="914400" eaLnBrk="1" hangingPunct="1">
              <a:spcBef>
                <a:spcPts val="600"/>
              </a:spcBef>
              <a:buClr>
                <a:srgbClr val="F3A447"/>
              </a:buClr>
              <a:buSzPct val="85000"/>
            </a:pPr>
            <a:r>
              <a:rPr lang="en-US" sz="3100" spc="100" dirty="0" smtClean="0">
                <a:ln>
                  <a:noFill/>
                </a:ln>
                <a:solidFill>
                  <a:srgbClr val="FEFAC9"/>
                </a:solidFill>
                <a:effectLst/>
                <a:ea typeface="ＭＳ Ｐゴシック" panose="020B0600070205080204" pitchFamily="34" charset="-128"/>
              </a:rPr>
              <a:t>Stephen </a:t>
            </a:r>
            <a:r>
              <a:rPr lang="en-US" sz="3100" spc="100" dirty="0">
                <a:ln>
                  <a:noFill/>
                </a:ln>
                <a:solidFill>
                  <a:srgbClr val="FEFAC9"/>
                </a:solidFill>
                <a:effectLst/>
                <a:ea typeface="ＭＳ Ｐゴシック" panose="020B0600070205080204" pitchFamily="34" charset="-128"/>
              </a:rPr>
              <a:t>W. Dunham</a:t>
            </a:r>
          </a:p>
          <a:p>
            <a:pPr lvl="0" defTabSz="914400" eaLnBrk="1" hangingPunct="1">
              <a:spcBef>
                <a:spcPts val="600"/>
              </a:spcBef>
              <a:buClr>
                <a:srgbClr val="F3A447"/>
              </a:buClr>
              <a:buSzPct val="85000"/>
            </a:pPr>
            <a:r>
              <a:rPr lang="en-US" sz="3100" spc="100" dirty="0" smtClean="0">
                <a:ln>
                  <a:noFill/>
                </a:ln>
                <a:solidFill>
                  <a:srgbClr val="FEFAC9"/>
                </a:solidFill>
                <a:effectLst/>
                <a:ea typeface="ＭＳ Ｐゴシック" panose="020B0600070205080204" pitchFamily="34" charset="-128"/>
              </a:rPr>
              <a:t>Daniel J. Harrison</a:t>
            </a:r>
            <a:endParaRPr lang="en-US" sz="3100" spc="100" dirty="0">
              <a:ln>
                <a:noFill/>
              </a:ln>
              <a:solidFill>
                <a:srgbClr val="FEFAC9"/>
              </a:solidFill>
              <a:effectLst/>
              <a:ea typeface="ＭＳ Ｐゴシック" panose="020B0600070205080204" pitchFamily="34" charset="-128"/>
            </a:endParaRPr>
          </a:p>
          <a:p>
            <a:pPr lvl="0" defTabSz="914400" eaLnBrk="1" hangingPunct="1">
              <a:spcBef>
                <a:spcPts val="600"/>
              </a:spcBef>
              <a:buClr>
                <a:srgbClr val="F3A447"/>
              </a:buClr>
              <a:buSzPct val="85000"/>
            </a:pPr>
            <a:r>
              <a:rPr lang="en-US" sz="3100" spc="100" dirty="0" smtClean="0">
                <a:ln>
                  <a:noFill/>
                </a:ln>
                <a:solidFill>
                  <a:srgbClr val="FEFAC9"/>
                </a:solidFill>
                <a:effectLst/>
                <a:ea typeface="ＭＳ Ｐゴシック" panose="020B0600070205080204" pitchFamily="34" charset="-128"/>
              </a:rPr>
              <a:t>Erik J. Blomberg</a:t>
            </a:r>
            <a:r>
              <a:rPr lang="en-US" sz="3100" spc="100" dirty="0">
                <a:ln>
                  <a:noFill/>
                </a:ln>
                <a:solidFill>
                  <a:srgbClr val="FEFAC9"/>
                </a:solidFill>
                <a:effectLst/>
                <a:ea typeface="ＭＳ Ｐゴシック" panose="020B0600070205080204" pitchFamily="34" charset="-128"/>
              </a:rPr>
              <a:t> </a:t>
            </a:r>
            <a:endParaRPr lang="en-US" sz="3100" spc="100" dirty="0" smtClean="0">
              <a:ln>
                <a:noFill/>
              </a:ln>
              <a:solidFill>
                <a:srgbClr val="FEFAC9"/>
              </a:solidFill>
              <a:effectLst/>
              <a:ea typeface="ＭＳ Ｐゴシック" panose="020B0600070205080204" pitchFamily="34" charset="-128"/>
            </a:endParaRPr>
          </a:p>
          <a:p>
            <a:pPr defTabSz="914400" eaLnBrk="1" hangingPunct="1"/>
            <a:r>
              <a:rPr lang="en-US" sz="3600" dirty="0" smtClean="0">
                <a:ea typeface="+mj-ea"/>
                <a:cs typeface="+mj-cs"/>
              </a:rPr>
              <a:t/>
            </a:r>
            <a:br>
              <a:rPr lang="en-US" sz="3600" dirty="0" smtClean="0">
                <a:ea typeface="+mj-ea"/>
                <a:cs typeface="+mj-cs"/>
              </a:rPr>
            </a:br>
            <a:r>
              <a:rPr lang="en-US" sz="3600" dirty="0" smtClean="0">
                <a:ea typeface="+mj-ea"/>
                <a:cs typeface="+mj-cs"/>
              </a:rPr>
              <a:t/>
            </a:r>
            <a:br>
              <a:rPr lang="en-US" sz="3600" dirty="0" smtClean="0">
                <a:ea typeface="+mj-ea"/>
                <a:cs typeface="+mj-cs"/>
              </a:rPr>
            </a:br>
            <a:r>
              <a:rPr lang="en-US" sz="3600" i="1" dirty="0" smtClean="0">
                <a:ea typeface="+mj-ea"/>
                <a:cs typeface="+mj-cs"/>
              </a:rPr>
              <a:t/>
            </a:r>
            <a:br>
              <a:rPr lang="en-US" sz="3600" i="1" dirty="0" smtClean="0">
                <a:ea typeface="+mj-ea"/>
                <a:cs typeface="+mj-cs"/>
              </a:rPr>
            </a:br>
            <a:endParaRPr lang="en-US" sz="3600" dirty="0">
              <a:ea typeface="+mj-ea"/>
              <a:cs typeface="+mj-cs"/>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3685" y="5825549"/>
            <a:ext cx="2499300" cy="9429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Stand Types</a:t>
            </a:r>
            <a:endParaRPr dirty="0"/>
          </a:p>
        </p:txBody>
      </p:sp>
      <p:sp>
        <p:nvSpPr>
          <p:cNvPr id="24579" name="Content Placeholder 8"/>
          <p:cNvSpPr>
            <a:spLocks noGrp="1"/>
          </p:cNvSpPr>
          <p:nvPr>
            <p:ph sz="half" idx="1"/>
          </p:nvPr>
        </p:nvSpPr>
        <p:spPr>
          <a:xfrm>
            <a:off x="313342" y="1518493"/>
            <a:ext cx="4059237" cy="4882307"/>
          </a:xfrm>
        </p:spPr>
        <p:txBody>
          <a:bodyPr/>
          <a:lstStyle/>
          <a:p>
            <a:r>
              <a:rPr lang="en-US" sz="2400" dirty="0" smtClean="0">
                <a:ea typeface="ＭＳ Ｐゴシック" panose="020B0600070205080204" pitchFamily="34" charset="-128"/>
              </a:rPr>
              <a:t>Partial Harvest Stands</a:t>
            </a:r>
          </a:p>
          <a:p>
            <a:pPr lvl="1"/>
            <a:r>
              <a:rPr lang="en-US" sz="2200" dirty="0" smtClean="0">
                <a:ea typeface="ＭＳ Ｐゴシック" panose="020B0600070205080204" pitchFamily="34" charset="-128"/>
              </a:rPr>
              <a:t>n=4</a:t>
            </a:r>
          </a:p>
          <a:p>
            <a:pPr lvl="1"/>
            <a:r>
              <a:rPr lang="en-US" sz="2200" dirty="0" smtClean="0">
                <a:ea typeface="ＭＳ Ｐゴシック" panose="020B0600070205080204" pitchFamily="34" charset="-128"/>
              </a:rPr>
              <a:t>Selection harvest 1992-1995</a:t>
            </a:r>
          </a:p>
          <a:p>
            <a:pPr lvl="1"/>
            <a:endParaRPr lang="en-US" sz="2400" dirty="0" smtClean="0">
              <a:ea typeface="ＭＳ Ｐゴシック" panose="020B0600070205080204" pitchFamily="34" charset="-128"/>
            </a:endParaRPr>
          </a:p>
          <a:p>
            <a:r>
              <a:rPr lang="en-US" sz="2400" dirty="0" smtClean="0">
                <a:ea typeface="ＭＳ Ｐゴシック" panose="020B0600070205080204" pitchFamily="34" charset="-128"/>
              </a:rPr>
              <a:t>Mature</a:t>
            </a:r>
          </a:p>
          <a:p>
            <a:pPr lvl="1"/>
            <a:r>
              <a:rPr lang="en-US" sz="2200" dirty="0">
                <a:ea typeface="ＭＳ Ｐゴシック" panose="020B0600070205080204" pitchFamily="34" charset="-128"/>
              </a:rPr>
              <a:t>n</a:t>
            </a:r>
            <a:r>
              <a:rPr lang="en-US" sz="2200" dirty="0" smtClean="0">
                <a:ea typeface="ＭＳ Ｐゴシック" panose="020B0600070205080204" pitchFamily="34" charset="-128"/>
              </a:rPr>
              <a:t>=6 </a:t>
            </a:r>
          </a:p>
          <a:p>
            <a:pPr lvl="1"/>
            <a:r>
              <a:rPr lang="en-US" sz="2200" dirty="0" smtClean="0">
                <a:ea typeface="ＭＳ Ｐゴシック" panose="020B0600070205080204" pitchFamily="34" charset="-128"/>
              </a:rPr>
              <a:t>No record of harvest (1970-present)</a:t>
            </a:r>
          </a:p>
          <a:p>
            <a:pPr lvl="1"/>
            <a:r>
              <a:rPr lang="en-US" sz="2200" dirty="0" smtClean="0">
                <a:ea typeface="ＭＳ Ｐゴシック" panose="020B0600070205080204" pitchFamily="34" charset="-128"/>
              </a:rPr>
              <a:t>Average mature stands &gt;80 years old (Simons-</a:t>
            </a:r>
            <a:r>
              <a:rPr lang="en-US" sz="2200" dirty="0" err="1" smtClean="0">
                <a:ea typeface="ＭＳ Ｐゴシック" panose="020B0600070205080204" pitchFamily="34" charset="-128"/>
              </a:rPr>
              <a:t>Legaard</a:t>
            </a:r>
            <a:r>
              <a:rPr lang="en-US" sz="2200" dirty="0" smtClean="0">
                <a:ea typeface="ＭＳ Ｐゴシック" panose="020B0600070205080204" pitchFamily="34" charset="-128"/>
              </a:rPr>
              <a:t> et al. 2013)</a:t>
            </a:r>
          </a:p>
          <a:p>
            <a:pPr lvl="1"/>
            <a:endParaRPr lang="en-US" sz="2200" dirty="0">
              <a:ea typeface="ＭＳ Ｐゴシック" panose="020B0600070205080204" pitchFamily="34" charset="-128"/>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3346" y="346739"/>
            <a:ext cx="2474550" cy="3310197"/>
          </a:xfrm>
          <a:prstGeom prst="rect">
            <a:avLst/>
          </a:prstGeom>
          <a:effectLst>
            <a:softEdge rad="63500"/>
          </a:effectLst>
        </p:spPr>
      </p:pic>
      <p:cxnSp>
        <p:nvCxnSpPr>
          <p:cNvPr id="6" name="Straight Arrow Connector 5"/>
          <p:cNvCxnSpPr/>
          <p:nvPr/>
        </p:nvCxnSpPr>
        <p:spPr>
          <a:xfrm>
            <a:off x="3806687" y="1848124"/>
            <a:ext cx="1586407" cy="260594"/>
          </a:xfrm>
          <a:prstGeom prst="straightConnector1">
            <a:avLst/>
          </a:prstGeom>
          <a:ln w="76200">
            <a:solidFill>
              <a:schemeClr val="tx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200400" y="3766930"/>
            <a:ext cx="1861083" cy="745435"/>
          </a:xfrm>
          <a:prstGeom prst="straightConnector1">
            <a:avLst/>
          </a:prstGeom>
          <a:ln w="76200">
            <a:solidFill>
              <a:schemeClr val="tx2">
                <a:lumMod val="9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4" descr="C:\Documents and Settings\nutting\Desktop\2012 Photos\IMG_566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1483" y="4133460"/>
            <a:ext cx="3625317" cy="24193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1799"/>
            <a:ext cx="7924800" cy="1371600"/>
          </a:xfrm>
        </p:spPr>
        <p:txBody>
          <a:bodyPr/>
          <a:lstStyle/>
          <a:p>
            <a:pPr algn="ctr"/>
            <a:r>
              <a:rPr lang="en-US" dirty="0" smtClean="0"/>
              <a:t>Breeding Male Occupancy and Abundance </a:t>
            </a:r>
            <a:endParaRPr lang="en-US" dirty="0"/>
          </a:p>
        </p:txBody>
      </p:sp>
      <p:sp>
        <p:nvSpPr>
          <p:cNvPr id="6" name="Text Placeholder 5"/>
          <p:cNvSpPr>
            <a:spLocks noGrp="1"/>
          </p:cNvSpPr>
          <p:nvPr>
            <p:ph type="body" idx="1"/>
          </p:nvPr>
        </p:nvSpPr>
        <p:spPr/>
        <p:txBody>
          <a:bodyPr/>
          <a:lstStyle/>
          <a:p>
            <a:pPr eaLnBrk="1" hangingPunct="1">
              <a:lnSpc>
                <a:spcPct val="90000"/>
              </a:lnSpc>
            </a:pPr>
            <a:r>
              <a:rPr lang="en-US" dirty="0">
                <a:ea typeface="ＭＳ Ｐゴシック" panose="020B0600070205080204" pitchFamily="34" charset="-128"/>
              </a:rPr>
              <a:t>How does the </a:t>
            </a:r>
            <a:r>
              <a:rPr lang="en-US" dirty="0">
                <a:solidFill>
                  <a:schemeClr val="tx2">
                    <a:lumMod val="75000"/>
                  </a:schemeClr>
                </a:solidFill>
                <a:ea typeface="ＭＳ Ｐゴシック" panose="020B0600070205080204" pitchFamily="34" charset="-128"/>
              </a:rPr>
              <a:t>maturity,</a:t>
            </a:r>
            <a:r>
              <a:rPr lang="en-US" dirty="0">
                <a:ea typeface="ＭＳ Ｐゴシック" panose="020B0600070205080204" pitchFamily="34" charset="-128"/>
              </a:rPr>
              <a:t> </a:t>
            </a:r>
            <a:r>
              <a:rPr lang="en-US" dirty="0">
                <a:solidFill>
                  <a:schemeClr val="bg2">
                    <a:lumMod val="60000"/>
                    <a:lumOff val="40000"/>
                  </a:schemeClr>
                </a:solidFill>
                <a:ea typeface="ＭＳ Ｐゴシック" panose="020B0600070205080204" pitchFamily="34" charset="-128"/>
              </a:rPr>
              <a:t>structure,</a:t>
            </a:r>
            <a:r>
              <a:rPr lang="en-US" dirty="0">
                <a:ea typeface="ＭＳ Ｐゴシック" panose="020B0600070205080204" pitchFamily="34" charset="-128"/>
              </a:rPr>
              <a:t> and </a:t>
            </a:r>
            <a:r>
              <a:rPr lang="en-US" dirty="0">
                <a:solidFill>
                  <a:schemeClr val="bg1"/>
                </a:solidFill>
                <a:ea typeface="ＭＳ Ｐゴシック" panose="020B0600070205080204" pitchFamily="34" charset="-128"/>
              </a:rPr>
              <a:t>composition</a:t>
            </a:r>
            <a:r>
              <a:rPr lang="en-US" dirty="0">
                <a:ea typeface="ＭＳ Ｐゴシック" panose="020B0600070205080204" pitchFamily="34" charset="-128"/>
              </a:rPr>
              <a:t> of the commercial forest affect male spruce grouse occupancy and abundance during the breeding season?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9393" y="1750182"/>
            <a:ext cx="2937614" cy="3081898"/>
          </a:xfrm>
          <a:prstGeom prst="rect">
            <a:avLst/>
          </a:prstGeom>
        </p:spPr>
      </p:pic>
    </p:spTree>
    <p:extLst>
      <p:ext uri="{BB962C8B-B14F-4D97-AF65-F5344CB8AC3E}">
        <p14:creationId xmlns:p14="http://schemas.microsoft.com/office/powerpoint/2010/main" val="2328925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Survey </a:t>
            </a:r>
            <a:r>
              <a:rPr dirty="0" smtClean="0">
                <a:ea typeface="+mj-ea"/>
                <a:cs typeface="+mj-cs"/>
              </a:rPr>
              <a:t>Methods</a:t>
            </a:r>
            <a:endParaRPr dirty="0">
              <a:ea typeface="+mj-ea"/>
              <a:cs typeface="+mj-cs"/>
            </a:endParaRPr>
          </a:p>
        </p:txBody>
      </p:sp>
      <p:sp>
        <p:nvSpPr>
          <p:cNvPr id="29699" name="Content Placeholder 2"/>
          <p:cNvSpPr>
            <a:spLocks noGrp="1"/>
          </p:cNvSpPr>
          <p:nvPr>
            <p:ph sz="half" idx="1"/>
          </p:nvPr>
        </p:nvSpPr>
        <p:spPr>
          <a:xfrm>
            <a:off x="457200" y="2523280"/>
            <a:ext cx="4059238" cy="3572719"/>
          </a:xfrm>
        </p:spPr>
        <p:txBody>
          <a:bodyPr/>
          <a:lstStyle/>
          <a:p>
            <a:pPr>
              <a:buNone/>
            </a:pPr>
            <a:r>
              <a:rPr lang="en-US" dirty="0" smtClean="0">
                <a:ea typeface="ＭＳ Ｐゴシック" panose="020B0600070205080204" pitchFamily="34" charset="-128"/>
              </a:rPr>
              <a:t>Call Back Surveys</a:t>
            </a:r>
          </a:p>
          <a:p>
            <a:pPr lvl="1"/>
            <a:r>
              <a:rPr lang="en-US" dirty="0" smtClean="0">
                <a:ea typeface="ＭＳ Ｐゴシック" panose="020B0600070205080204" pitchFamily="34" charset="-128"/>
              </a:rPr>
              <a:t>May-June</a:t>
            </a:r>
          </a:p>
          <a:p>
            <a:pPr lvl="1"/>
            <a:r>
              <a:rPr lang="en-US" dirty="0" smtClean="0">
                <a:ea typeface="ＭＳ Ｐゴシック" panose="020B0600070205080204" pitchFamily="34" charset="-128"/>
              </a:rPr>
              <a:t>2012, 2013, 2014</a:t>
            </a:r>
          </a:p>
          <a:p>
            <a:pPr marL="0" indent="0">
              <a:buNone/>
            </a:pPr>
            <a:endParaRPr lang="en-US" dirty="0" smtClean="0">
              <a:ea typeface="ＭＳ Ｐゴシック" panose="020B0600070205080204" pitchFamily="34" charset="-128"/>
            </a:endParaRPr>
          </a:p>
          <a:p>
            <a:pPr marL="366713" lvl="1" indent="0">
              <a:buNone/>
            </a:pPr>
            <a:endParaRPr lang="en-US" dirty="0" smtClean="0">
              <a:ea typeface="ＭＳ Ｐゴシック" panose="020B0600070205080204" pitchFamily="34" charset="-128"/>
            </a:endParaRPr>
          </a:p>
          <a:p>
            <a:pPr lvl="1">
              <a:buNone/>
            </a:pPr>
            <a:endParaRPr lang="en-US" dirty="0" smtClean="0">
              <a:ea typeface="ＭＳ Ｐゴシック" panose="020B0600070205080204" pitchFamily="34" charset="-128"/>
            </a:endParaRPr>
          </a:p>
          <a:p>
            <a:pPr marL="366713" lvl="1" indent="0">
              <a:buNone/>
            </a:pPr>
            <a:endParaRPr lang="en-US" i="1" dirty="0">
              <a:ea typeface="ＭＳ Ｐゴシック" panose="020B0600070205080204" pitchFamily="34" charset="-128"/>
            </a:endParaRPr>
          </a:p>
          <a:p>
            <a:pPr lvl="1"/>
            <a:endParaRPr lang="en-US" dirty="0" smtClean="0">
              <a:ea typeface="ＭＳ Ｐゴシック" panose="020B0600070205080204" pitchFamily="34" charset="-128"/>
            </a:endParaRPr>
          </a:p>
          <a:p>
            <a:pPr lvl="1"/>
            <a:endParaRPr lang="en-US" dirty="0" smtClean="0">
              <a:ea typeface="ＭＳ Ｐゴシック" panose="020B0600070205080204" pitchFamily="34" charset="-128"/>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0589" y="1546278"/>
            <a:ext cx="3590527" cy="4787369"/>
          </a:xfrm>
          <a:prstGeom prst="rect">
            <a:avLst/>
          </a:prstGeom>
          <a:effectLst>
            <a:softEdge rad="63500"/>
          </a:effectLst>
        </p:spPr>
      </p:pic>
    </p:spTree>
    <p:extLst>
      <p:ext uri="{BB962C8B-B14F-4D97-AF65-F5344CB8AC3E}">
        <p14:creationId xmlns:p14="http://schemas.microsoft.com/office/powerpoint/2010/main" val="2334903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Vegetation Measurements</a:t>
            </a:r>
            <a:br>
              <a:rPr lang="en-US" dirty="0" smtClean="0">
                <a:ea typeface="+mj-ea"/>
                <a:cs typeface="+mj-cs"/>
              </a:rPr>
            </a:br>
            <a:endParaRPr dirty="0">
              <a:ea typeface="+mj-ea"/>
              <a:cs typeface="+mj-cs"/>
            </a:endParaRPr>
          </a:p>
        </p:txBody>
      </p:sp>
      <p:sp>
        <p:nvSpPr>
          <p:cNvPr id="29699" name="Content Placeholder 2"/>
          <p:cNvSpPr>
            <a:spLocks noGrp="1"/>
          </p:cNvSpPr>
          <p:nvPr>
            <p:ph sz="half" idx="1"/>
          </p:nvPr>
        </p:nvSpPr>
        <p:spPr>
          <a:xfrm>
            <a:off x="457199" y="1970588"/>
            <a:ext cx="5144948" cy="3272743"/>
          </a:xfrm>
        </p:spPr>
        <p:txBody>
          <a:bodyPr numCol="2"/>
          <a:lstStyle/>
          <a:p>
            <a:r>
              <a:rPr lang="en-US" sz="1800" dirty="0" smtClean="0">
                <a:solidFill>
                  <a:schemeClr val="tx2">
                    <a:lumMod val="75000"/>
                  </a:schemeClr>
                </a:solidFill>
              </a:rPr>
              <a:t>Tree </a:t>
            </a:r>
            <a:r>
              <a:rPr lang="en-US" sz="1800" dirty="0">
                <a:solidFill>
                  <a:schemeClr val="tx2">
                    <a:lumMod val="75000"/>
                  </a:schemeClr>
                </a:solidFill>
              </a:rPr>
              <a:t>Diameter </a:t>
            </a:r>
          </a:p>
          <a:p>
            <a:r>
              <a:rPr lang="en-US" sz="1800" dirty="0">
                <a:solidFill>
                  <a:schemeClr val="tx2">
                    <a:lumMod val="75000"/>
                  </a:schemeClr>
                </a:solidFill>
              </a:rPr>
              <a:t>Tree Height </a:t>
            </a:r>
          </a:p>
          <a:p>
            <a:r>
              <a:rPr lang="en-US" sz="1800" dirty="0">
                <a:solidFill>
                  <a:schemeClr val="tx2">
                    <a:lumMod val="75000"/>
                  </a:schemeClr>
                </a:solidFill>
              </a:rPr>
              <a:t>Basal Area of Trees </a:t>
            </a:r>
          </a:p>
          <a:p>
            <a:r>
              <a:rPr lang="en-US" sz="1800" dirty="0">
                <a:solidFill>
                  <a:schemeClr val="bg2">
                    <a:lumMod val="60000"/>
                    <a:lumOff val="40000"/>
                  </a:schemeClr>
                </a:solidFill>
              </a:rPr>
              <a:t>Pruning Height </a:t>
            </a:r>
          </a:p>
          <a:p>
            <a:r>
              <a:rPr lang="en-US" sz="1800" dirty="0">
                <a:solidFill>
                  <a:schemeClr val="bg2">
                    <a:lumMod val="60000"/>
                    <a:lumOff val="40000"/>
                  </a:schemeClr>
                </a:solidFill>
              </a:rPr>
              <a:t>Canopy Cover </a:t>
            </a:r>
          </a:p>
          <a:p>
            <a:r>
              <a:rPr lang="en-US" sz="1800" dirty="0">
                <a:solidFill>
                  <a:schemeClr val="bg2">
                    <a:lumMod val="60000"/>
                    <a:lumOff val="40000"/>
                  </a:schemeClr>
                </a:solidFill>
              </a:rPr>
              <a:t>Canopy Cover Variation </a:t>
            </a:r>
          </a:p>
          <a:p>
            <a:r>
              <a:rPr lang="en-US" sz="1800" dirty="0" smtClean="0">
                <a:solidFill>
                  <a:schemeClr val="bg2">
                    <a:lumMod val="60000"/>
                    <a:lumOff val="40000"/>
                  </a:schemeClr>
                </a:solidFill>
              </a:rPr>
              <a:t>Total </a:t>
            </a:r>
            <a:r>
              <a:rPr lang="en-US" sz="1800" dirty="0">
                <a:solidFill>
                  <a:schemeClr val="bg2">
                    <a:lumMod val="60000"/>
                    <a:lumOff val="40000"/>
                  </a:schemeClr>
                </a:solidFill>
              </a:rPr>
              <a:t>Saplings </a:t>
            </a:r>
          </a:p>
          <a:p>
            <a:endParaRPr lang="en-US" sz="1800" dirty="0">
              <a:solidFill>
                <a:schemeClr val="accent2">
                  <a:lumMod val="75000"/>
                </a:schemeClr>
              </a:solidFill>
            </a:endParaRPr>
          </a:p>
          <a:p>
            <a:r>
              <a:rPr lang="en-US" sz="1800" dirty="0" smtClean="0">
                <a:solidFill>
                  <a:schemeClr val="bg1"/>
                </a:solidFill>
              </a:rPr>
              <a:t>Conifer </a:t>
            </a:r>
            <a:r>
              <a:rPr lang="en-US" sz="1800" dirty="0">
                <a:solidFill>
                  <a:schemeClr val="bg1"/>
                </a:solidFill>
              </a:rPr>
              <a:t>Tree Density </a:t>
            </a:r>
          </a:p>
          <a:p>
            <a:r>
              <a:rPr lang="en-US" sz="1800" dirty="0">
                <a:solidFill>
                  <a:schemeClr val="bg1"/>
                </a:solidFill>
              </a:rPr>
              <a:t>Deciduous Tree Density </a:t>
            </a:r>
          </a:p>
          <a:p>
            <a:r>
              <a:rPr lang="en-US" sz="1800" dirty="0">
                <a:solidFill>
                  <a:schemeClr val="accent6"/>
                </a:solidFill>
              </a:rPr>
              <a:t>Total Basal Area</a:t>
            </a:r>
          </a:p>
          <a:p>
            <a:r>
              <a:rPr lang="en-US" sz="1800" dirty="0">
                <a:solidFill>
                  <a:schemeClr val="accent6"/>
                </a:solidFill>
              </a:rPr>
              <a:t>Stem Cover Units</a:t>
            </a:r>
          </a:p>
          <a:p>
            <a:pPr marL="366713" lvl="1" indent="0">
              <a:buNone/>
            </a:pPr>
            <a:endParaRPr lang="en-US" dirty="0">
              <a:ea typeface="ＭＳ Ｐゴシック" panose="020B0600070205080204" pitchFamily="34" charset="-128"/>
            </a:endParaRPr>
          </a:p>
          <a:p>
            <a:pPr lvl="1"/>
            <a:endParaRPr lang="en-US" dirty="0" smtClean="0">
              <a:ea typeface="ＭＳ Ｐゴシック" panose="020B0600070205080204" pitchFamily="34" charset="-128"/>
            </a:endParaRPr>
          </a:p>
          <a:p>
            <a:pPr lvl="1"/>
            <a:endParaRPr lang="en-US" dirty="0" smtClean="0">
              <a:ea typeface="ＭＳ Ｐゴシック" panose="020B0600070205080204" pitchFamily="34" charset="-128"/>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1518" y="2238252"/>
            <a:ext cx="3649884" cy="2737413"/>
          </a:xfrm>
          <a:prstGeom prst="rect">
            <a:avLst/>
          </a:prstGeom>
          <a:effectLst>
            <a:softEdge rad="63500"/>
          </a:effectLst>
        </p:spPr>
      </p:pic>
      <p:sp>
        <p:nvSpPr>
          <p:cNvPr id="4" name="TextBox 3"/>
          <p:cNvSpPr txBox="1"/>
          <p:nvPr/>
        </p:nvSpPr>
        <p:spPr>
          <a:xfrm>
            <a:off x="770462" y="762000"/>
            <a:ext cx="7943457" cy="369332"/>
          </a:xfrm>
          <a:prstGeom prst="rect">
            <a:avLst/>
          </a:prstGeom>
          <a:noFill/>
        </p:spPr>
        <p:txBody>
          <a:bodyPr wrap="none" rtlCol="0">
            <a:spAutoFit/>
          </a:bodyPr>
          <a:lstStyle/>
          <a:p>
            <a:r>
              <a:rPr lang="en-US" dirty="0" smtClean="0">
                <a:solidFill>
                  <a:schemeClr val="tx2">
                    <a:lumMod val="75000"/>
                  </a:schemeClr>
                </a:solidFill>
                <a:latin typeface="+mn-lt"/>
              </a:rPr>
              <a:t>Maturity in Yellow, </a:t>
            </a:r>
            <a:r>
              <a:rPr lang="en-US" dirty="0" smtClean="0">
                <a:solidFill>
                  <a:schemeClr val="bg2">
                    <a:lumMod val="60000"/>
                    <a:lumOff val="40000"/>
                  </a:schemeClr>
                </a:solidFill>
                <a:latin typeface="+mn-lt"/>
              </a:rPr>
              <a:t>Structure in Green, </a:t>
            </a:r>
            <a:r>
              <a:rPr lang="en-US" dirty="0" smtClean="0">
                <a:solidFill>
                  <a:schemeClr val="bg1"/>
                </a:solidFill>
                <a:latin typeface="+mn-lt"/>
              </a:rPr>
              <a:t>Composition in Black,</a:t>
            </a:r>
            <a:r>
              <a:rPr lang="en-US" dirty="0" smtClean="0">
                <a:solidFill>
                  <a:schemeClr val="accent3">
                    <a:lumMod val="75000"/>
                  </a:schemeClr>
                </a:solidFill>
                <a:latin typeface="+mn-lt"/>
              </a:rPr>
              <a:t> </a:t>
            </a:r>
            <a:r>
              <a:rPr lang="en-US" dirty="0" smtClean="0">
                <a:solidFill>
                  <a:schemeClr val="accent6"/>
                </a:solidFill>
                <a:latin typeface="+mn-lt"/>
              </a:rPr>
              <a:t>Nuisance in Blue</a:t>
            </a:r>
            <a:endParaRPr lang="en-US" dirty="0">
              <a:solidFill>
                <a:schemeClr val="accent2">
                  <a:lumMod val="75000"/>
                </a:schemeClr>
              </a:solidFill>
              <a:latin typeface="+mn-lt"/>
            </a:endParaRPr>
          </a:p>
        </p:txBody>
      </p:sp>
    </p:spTree>
    <p:extLst>
      <p:ext uri="{BB962C8B-B14F-4D97-AF65-F5344CB8AC3E}">
        <p14:creationId xmlns:p14="http://schemas.microsoft.com/office/powerpoint/2010/main" val="1278764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79281"/>
            <a:ext cx="8229600" cy="1219200"/>
          </a:xfrm>
        </p:spPr>
        <p:txBody>
          <a:bodyPr/>
          <a:lstStyle/>
          <a:p>
            <a:r>
              <a:rPr lang="en-US" dirty="0" smtClean="0"/>
              <a:t>Data Analysis</a:t>
            </a:r>
            <a:endParaRPr lang="en-US" dirty="0"/>
          </a:p>
        </p:txBody>
      </p:sp>
      <p:sp>
        <p:nvSpPr>
          <p:cNvPr id="3" name="Content Placeholder 2"/>
          <p:cNvSpPr>
            <a:spLocks noGrp="1"/>
          </p:cNvSpPr>
          <p:nvPr>
            <p:ph sz="half" idx="1"/>
          </p:nvPr>
        </p:nvSpPr>
        <p:spPr/>
        <p:txBody>
          <a:bodyPr/>
          <a:lstStyle/>
          <a:p>
            <a:pPr>
              <a:buNone/>
            </a:pPr>
            <a:r>
              <a:rPr lang="en-US" dirty="0">
                <a:ea typeface="ＭＳ Ｐゴシック" panose="020B0600070205080204" pitchFamily="34" charset="-128"/>
              </a:rPr>
              <a:t>Occupancy Models</a:t>
            </a:r>
          </a:p>
          <a:p>
            <a:pPr lvl="1"/>
            <a:r>
              <a:rPr lang="en-US" dirty="0" smtClean="0">
                <a:ea typeface="ＭＳ Ｐゴシック" panose="020B0600070205080204" pitchFamily="34" charset="-128"/>
              </a:rPr>
              <a:t>Presence/Absence</a:t>
            </a:r>
          </a:p>
          <a:p>
            <a:pPr lvl="1"/>
            <a:endParaRPr lang="en-US" dirty="0">
              <a:ea typeface="ＭＳ Ｐゴシック" panose="020B0600070205080204" pitchFamily="34" charset="-128"/>
            </a:endParaRPr>
          </a:p>
          <a:p>
            <a:pPr marL="0" indent="0">
              <a:buNone/>
            </a:pPr>
            <a:r>
              <a:rPr lang="en-US" dirty="0">
                <a:ea typeface="ＭＳ Ｐゴシック" panose="020B0600070205080204" pitchFamily="34" charset="-128"/>
              </a:rPr>
              <a:t>Abundance Models</a:t>
            </a:r>
          </a:p>
          <a:p>
            <a:pPr lvl="1"/>
            <a:r>
              <a:rPr lang="en-US" dirty="0" smtClean="0"/>
              <a:t>Estimated Abundance</a:t>
            </a:r>
          </a:p>
          <a:p>
            <a:pPr lvl="1"/>
            <a:endParaRPr lang="en-US" dirty="0"/>
          </a:p>
          <a:p>
            <a:pPr marL="0" indent="0">
              <a:buNone/>
            </a:pPr>
            <a:r>
              <a:rPr lang="en-US" dirty="0" err="1" smtClean="0"/>
              <a:t>Priciple</a:t>
            </a:r>
            <a:r>
              <a:rPr lang="en-US" dirty="0" smtClean="0"/>
              <a:t> Components Analysis</a:t>
            </a:r>
          </a:p>
          <a:p>
            <a:pPr lvl="1"/>
            <a:r>
              <a:rPr lang="en-US" dirty="0" smtClean="0"/>
              <a:t>Visualize Stand Differences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7977" y="1970588"/>
            <a:ext cx="3678823" cy="3678823"/>
          </a:xfrm>
          <a:prstGeom prst="rect">
            <a:avLst/>
          </a:prstGeom>
          <a:effectLst>
            <a:softEdge rad="63500"/>
          </a:effectLst>
        </p:spPr>
      </p:pic>
      <p:pic>
        <p:nvPicPr>
          <p:cNvPr id="8" name="Picture 2" descr="http://rprogramming.net/wp-content/uploads/2012/10/R-Programmi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7388" y="347000"/>
            <a:ext cx="1880185" cy="14263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0441" y="351027"/>
            <a:ext cx="1311310" cy="1422320"/>
          </a:xfrm>
          <a:prstGeom prst="rect">
            <a:avLst/>
          </a:prstGeom>
        </p:spPr>
      </p:pic>
    </p:spTree>
    <p:extLst>
      <p:ext uri="{BB962C8B-B14F-4D97-AF65-F5344CB8AC3E}">
        <p14:creationId xmlns:p14="http://schemas.microsoft.com/office/powerpoint/2010/main" val="2050513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sz="half" idx="1"/>
          </p:nvPr>
        </p:nvSpPr>
        <p:spPr/>
        <p:txBody>
          <a:bodyPr/>
          <a:lstStyle/>
          <a:p>
            <a:r>
              <a:rPr lang="en-US" dirty="0" smtClean="0"/>
              <a:t>Surveys	</a:t>
            </a:r>
          </a:p>
          <a:p>
            <a:pPr lvl="1"/>
            <a:r>
              <a:rPr lang="en-US" dirty="0" smtClean="0"/>
              <a:t>73 Surveys across 30 stands</a:t>
            </a:r>
          </a:p>
          <a:p>
            <a:pPr lvl="1"/>
            <a:endParaRPr lang="en-US" dirty="0" smtClean="0"/>
          </a:p>
          <a:p>
            <a:r>
              <a:rPr lang="en-US" dirty="0" smtClean="0"/>
              <a:t>Detections</a:t>
            </a:r>
          </a:p>
          <a:p>
            <a:pPr lvl="1"/>
            <a:r>
              <a:rPr lang="en-US" dirty="0" smtClean="0"/>
              <a:t>19 of 30 total stands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b="-325"/>
          <a:stretch/>
        </p:blipFill>
        <p:spPr>
          <a:xfrm>
            <a:off x="4136830" y="2003394"/>
            <a:ext cx="4549970" cy="3613211"/>
          </a:xfrm>
          <a:prstGeom prst="rect">
            <a:avLst/>
          </a:prstGeom>
          <a:effectLst>
            <a:softEdge rad="63500"/>
          </a:effectLst>
        </p:spPr>
      </p:pic>
    </p:spTree>
    <p:extLst>
      <p:ext uri="{BB962C8B-B14F-4D97-AF65-F5344CB8AC3E}">
        <p14:creationId xmlns:p14="http://schemas.microsoft.com/office/powerpoint/2010/main" val="2515239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15" y="528033"/>
            <a:ext cx="8229600" cy="1550599"/>
          </a:xfrm>
        </p:spPr>
        <p:txBody>
          <a:bodyPr>
            <a:normAutofit fontScale="90000"/>
          </a:bodyPr>
          <a:lstStyle/>
          <a:p>
            <a:r>
              <a:rPr lang="en-US" dirty="0" smtClean="0"/>
              <a:t>Results- Drivers of Occupancy and Abundance  </a:t>
            </a:r>
            <a:br>
              <a:rPr lang="en-US" dirty="0" smtClean="0"/>
            </a:br>
            <a:endParaRPr lang="en-US" dirty="0"/>
          </a:p>
        </p:txBody>
      </p:sp>
      <p:sp>
        <p:nvSpPr>
          <p:cNvPr id="3" name="Content Placeholder 2"/>
          <p:cNvSpPr>
            <a:spLocks noGrp="1"/>
          </p:cNvSpPr>
          <p:nvPr>
            <p:ph sz="half" idx="1"/>
          </p:nvPr>
        </p:nvSpPr>
        <p:spPr/>
        <p:txBody>
          <a:bodyPr/>
          <a:lstStyle/>
          <a:p>
            <a:pPr marL="0" indent="0">
              <a:buNone/>
            </a:pPr>
            <a:r>
              <a:rPr lang="en-US" dirty="0" smtClean="0">
                <a:solidFill>
                  <a:schemeClr val="bg1"/>
                </a:solidFill>
              </a:rPr>
              <a:t>Composition</a:t>
            </a:r>
          </a:p>
          <a:p>
            <a:r>
              <a:rPr lang="en-US" dirty="0" smtClean="0"/>
              <a:t>Deciduous Tree Density</a:t>
            </a:r>
            <a:r>
              <a:rPr lang="en-US" baseline="30000" dirty="0" smtClean="0"/>
              <a:t>2</a:t>
            </a:r>
          </a:p>
          <a:p>
            <a:pPr marL="0" indent="0">
              <a:buNone/>
            </a:pPr>
            <a:endParaRPr lang="en-US" dirty="0" smtClean="0"/>
          </a:p>
          <a:p>
            <a:pPr marL="0" indent="0">
              <a:buNone/>
            </a:pPr>
            <a:r>
              <a:rPr lang="en-US" dirty="0" smtClean="0">
                <a:solidFill>
                  <a:schemeClr val="tx2">
                    <a:lumMod val="75000"/>
                  </a:schemeClr>
                </a:solidFill>
              </a:rPr>
              <a:t>Maturity</a:t>
            </a:r>
          </a:p>
          <a:p>
            <a:r>
              <a:rPr lang="en-US" dirty="0" smtClean="0"/>
              <a:t>Tree Diameter</a:t>
            </a:r>
            <a:r>
              <a:rPr lang="en-US" baseline="30000" dirty="0" smtClean="0"/>
              <a:t>2</a:t>
            </a:r>
            <a:endParaRPr lang="en-US" dirty="0" smtClean="0"/>
          </a:p>
          <a:p>
            <a:pPr marL="0" indent="0">
              <a:buNone/>
            </a:pPr>
            <a:endParaRPr lang="en-US" dirty="0" smtClean="0"/>
          </a:p>
          <a:p>
            <a:pPr marL="0" indent="0">
              <a:buNone/>
            </a:pPr>
            <a:r>
              <a:rPr lang="en-US" dirty="0" smtClean="0">
                <a:solidFill>
                  <a:schemeClr val="bg2">
                    <a:lumMod val="60000"/>
                    <a:lumOff val="40000"/>
                  </a:schemeClr>
                </a:solidFill>
              </a:rPr>
              <a:t>Structure</a:t>
            </a:r>
          </a:p>
          <a:p>
            <a:r>
              <a:rPr lang="en-US" dirty="0" smtClean="0"/>
              <a:t>Pruning Height</a:t>
            </a:r>
            <a:endParaRPr lang="en-US" dirty="0"/>
          </a:p>
        </p:txBody>
      </p:sp>
      <p:pic>
        <p:nvPicPr>
          <p:cNvPr id="9" name="Picture 8" descr="IMG_560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3515" y="2078633"/>
            <a:ext cx="4520485" cy="3017938"/>
          </a:xfrm>
          <a:prstGeom prst="rect">
            <a:avLst/>
          </a:prstGeom>
          <a:effectLst>
            <a:softEdge rad="63500"/>
          </a:effectLst>
        </p:spPr>
      </p:pic>
    </p:spTree>
    <p:extLst>
      <p:ext uri="{BB962C8B-B14F-4D97-AF65-F5344CB8AC3E}">
        <p14:creationId xmlns:p14="http://schemas.microsoft.com/office/powerpoint/2010/main" val="378141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962208579"/>
              </p:ext>
            </p:extLst>
          </p:nvPr>
        </p:nvGraphicFramePr>
        <p:xfrm>
          <a:off x="1421294" y="1371599"/>
          <a:ext cx="6301409" cy="421419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t>Occupancy Results</a:t>
            </a:r>
            <a:endParaRPr lang="en-US" dirty="0"/>
          </a:p>
        </p:txBody>
      </p:sp>
      <p:sp>
        <p:nvSpPr>
          <p:cNvPr id="7" name="TextBox 6"/>
          <p:cNvSpPr txBox="1"/>
          <p:nvPr/>
        </p:nvSpPr>
        <p:spPr>
          <a:xfrm>
            <a:off x="2211939" y="5687724"/>
            <a:ext cx="4720120" cy="369332"/>
          </a:xfrm>
          <a:prstGeom prst="rect">
            <a:avLst/>
          </a:prstGeom>
          <a:noFill/>
        </p:spPr>
        <p:txBody>
          <a:bodyPr wrap="square" rtlCol="0">
            <a:spAutoFit/>
          </a:bodyPr>
          <a:lstStyle/>
          <a:p>
            <a:r>
              <a:rPr lang="en-US" dirty="0" smtClean="0">
                <a:latin typeface="+mn-lt"/>
              </a:rPr>
              <a:t>p remained ~0.60 (SE=0.07) across all surveys</a:t>
            </a:r>
            <a:endParaRPr lang="en-US" dirty="0">
              <a:latin typeface="+mn-lt"/>
            </a:endParaRPr>
          </a:p>
        </p:txBody>
      </p:sp>
      <p:sp>
        <p:nvSpPr>
          <p:cNvPr id="5" name="TextBox 4"/>
          <p:cNvSpPr txBox="1"/>
          <p:nvPr/>
        </p:nvSpPr>
        <p:spPr>
          <a:xfrm>
            <a:off x="4781689" y="1371600"/>
            <a:ext cx="4720120" cy="307777"/>
          </a:xfrm>
          <a:prstGeom prst="rect">
            <a:avLst/>
          </a:prstGeom>
          <a:noFill/>
        </p:spPr>
        <p:txBody>
          <a:bodyPr wrap="square" rtlCol="0">
            <a:spAutoFit/>
          </a:bodyPr>
          <a:lstStyle/>
          <a:p>
            <a:r>
              <a:rPr lang="en-US" sz="1400" dirty="0" smtClean="0">
                <a:solidFill>
                  <a:schemeClr val="bg1"/>
                </a:solidFill>
                <a:latin typeface="+mn-lt"/>
              </a:rPr>
              <a:t>(Error bars represent standard error)</a:t>
            </a:r>
            <a:endParaRPr lang="en-US" sz="1400" dirty="0">
              <a:solidFill>
                <a:schemeClr val="bg1"/>
              </a:solidFill>
              <a:latin typeface="+mn-lt"/>
            </a:endParaRPr>
          </a:p>
        </p:txBody>
      </p:sp>
    </p:spTree>
    <p:extLst>
      <p:ext uri="{BB962C8B-B14F-4D97-AF65-F5344CB8AC3E}">
        <p14:creationId xmlns:p14="http://schemas.microsoft.com/office/powerpoint/2010/main" val="2347308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063826769"/>
              </p:ext>
            </p:extLst>
          </p:nvPr>
        </p:nvGraphicFramePr>
        <p:xfrm>
          <a:off x="1306856" y="1371600"/>
          <a:ext cx="6530286" cy="433346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smtClean="0"/>
              <a:t>Abundance Results</a:t>
            </a:r>
            <a:endParaRPr lang="en-US" dirty="0"/>
          </a:p>
        </p:txBody>
      </p:sp>
      <p:sp>
        <p:nvSpPr>
          <p:cNvPr id="4" name="TextBox 3"/>
          <p:cNvSpPr txBox="1"/>
          <p:nvPr/>
        </p:nvSpPr>
        <p:spPr>
          <a:xfrm>
            <a:off x="2317403" y="5838751"/>
            <a:ext cx="4509191" cy="369332"/>
          </a:xfrm>
          <a:prstGeom prst="rect">
            <a:avLst/>
          </a:prstGeom>
          <a:noFill/>
        </p:spPr>
        <p:txBody>
          <a:bodyPr wrap="square" rtlCol="0">
            <a:spAutoFit/>
          </a:bodyPr>
          <a:lstStyle/>
          <a:p>
            <a:r>
              <a:rPr lang="en-US" dirty="0" smtClean="0">
                <a:latin typeface="+mn-lt"/>
              </a:rPr>
              <a:t>r was  0.24 (SE=0.06) across all three years </a:t>
            </a:r>
            <a:endParaRPr lang="en-US" dirty="0">
              <a:latin typeface="+mn-lt"/>
            </a:endParaRPr>
          </a:p>
        </p:txBody>
      </p:sp>
      <p:sp>
        <p:nvSpPr>
          <p:cNvPr id="5" name="TextBox 4"/>
          <p:cNvSpPr txBox="1"/>
          <p:nvPr/>
        </p:nvSpPr>
        <p:spPr>
          <a:xfrm>
            <a:off x="4781689" y="1371600"/>
            <a:ext cx="4720120" cy="307777"/>
          </a:xfrm>
          <a:prstGeom prst="rect">
            <a:avLst/>
          </a:prstGeom>
          <a:noFill/>
        </p:spPr>
        <p:txBody>
          <a:bodyPr wrap="square" rtlCol="0">
            <a:spAutoFit/>
          </a:bodyPr>
          <a:lstStyle/>
          <a:p>
            <a:r>
              <a:rPr lang="en-US" sz="1400" dirty="0" smtClean="0">
                <a:solidFill>
                  <a:schemeClr val="bg1"/>
                </a:solidFill>
                <a:latin typeface="+mn-lt"/>
              </a:rPr>
              <a:t>(Error bars represent standard error)</a:t>
            </a:r>
            <a:endParaRPr lang="en-US" sz="1400" dirty="0">
              <a:solidFill>
                <a:schemeClr val="bg1"/>
              </a:solidFill>
              <a:latin typeface="+mn-lt"/>
            </a:endParaRPr>
          </a:p>
        </p:txBody>
      </p:sp>
    </p:spTree>
    <p:extLst>
      <p:ext uri="{BB962C8B-B14F-4D97-AF65-F5344CB8AC3E}">
        <p14:creationId xmlns:p14="http://schemas.microsoft.com/office/powerpoint/2010/main" val="3433429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880" y="1597141"/>
            <a:ext cx="7012239" cy="4650960"/>
          </a:xfrm>
          <a:prstGeom prst="rect">
            <a:avLst/>
          </a:prstGeom>
        </p:spPr>
      </p:pic>
      <p:sp>
        <p:nvSpPr>
          <p:cNvPr id="2" name="Title 1"/>
          <p:cNvSpPr>
            <a:spLocks noGrp="1"/>
          </p:cNvSpPr>
          <p:nvPr>
            <p:ph type="title"/>
          </p:nvPr>
        </p:nvSpPr>
        <p:spPr/>
        <p:txBody>
          <a:bodyPr/>
          <a:lstStyle/>
          <a:p>
            <a:r>
              <a:rPr lang="en-US" dirty="0" smtClean="0"/>
              <a:t>Stand Type Vegetation Profile</a:t>
            </a:r>
            <a:endParaRPr lang="en-US" dirty="0"/>
          </a:p>
        </p:txBody>
      </p:sp>
      <p:sp>
        <p:nvSpPr>
          <p:cNvPr id="4" name="Right Arrow 3"/>
          <p:cNvSpPr/>
          <p:nvPr/>
        </p:nvSpPr>
        <p:spPr>
          <a:xfrm>
            <a:off x="1194284" y="5679189"/>
            <a:ext cx="7007383" cy="931762"/>
          </a:xfrm>
          <a:prstGeom prst="rightArrow">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75000"/>
                  </a:schemeClr>
                </a:solidFill>
              </a:rPr>
              <a:t>Stand Maturity</a:t>
            </a:r>
            <a:endParaRPr lang="en-US" dirty="0">
              <a:solidFill>
                <a:schemeClr val="accent2">
                  <a:lumMod val="75000"/>
                </a:schemeClr>
              </a:solidFill>
            </a:endParaRPr>
          </a:p>
        </p:txBody>
      </p:sp>
      <p:sp>
        <p:nvSpPr>
          <p:cNvPr id="5" name="Right Arrow 4"/>
          <p:cNvSpPr/>
          <p:nvPr/>
        </p:nvSpPr>
        <p:spPr>
          <a:xfrm rot="16200000">
            <a:off x="-1242185" y="3178383"/>
            <a:ext cx="4872941" cy="931762"/>
          </a:xfrm>
          <a:prstGeom prst="rightArrow">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75000"/>
                  </a:schemeClr>
                </a:solidFill>
              </a:rPr>
              <a:t>Deciduous Composition</a:t>
            </a:r>
            <a:endParaRPr lang="en-US" dirty="0">
              <a:solidFill>
                <a:schemeClr val="accent2">
                  <a:lumMod val="75000"/>
                </a:schemeClr>
              </a:solidFill>
            </a:endParaRPr>
          </a:p>
        </p:txBody>
      </p:sp>
    </p:spTree>
    <p:extLst>
      <p:ext uri="{BB962C8B-B14F-4D97-AF65-F5344CB8AC3E}">
        <p14:creationId xmlns:p14="http://schemas.microsoft.com/office/powerpoint/2010/main" val="115467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dirty="0" smtClean="0">
                <a:ea typeface="+mj-ea"/>
                <a:cs typeface="+mj-cs"/>
              </a:rPr>
              <a:t>Spruce Grouse Range</a:t>
            </a:r>
            <a:endParaRPr dirty="0">
              <a:ea typeface="+mj-ea"/>
              <a:cs typeface="+mj-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580" y="1371600"/>
            <a:ext cx="4303886" cy="5250406"/>
          </a:xfrm>
          <a:prstGeom prst="rect">
            <a:avLst/>
          </a:prstGeom>
          <a:effectLst>
            <a:softEdge rad="63500"/>
          </a:effectLst>
        </p:spPr>
      </p:pic>
      <p:sp>
        <p:nvSpPr>
          <p:cNvPr id="8" name="Rectangle 7"/>
          <p:cNvSpPr/>
          <p:nvPr/>
        </p:nvSpPr>
        <p:spPr>
          <a:xfrm>
            <a:off x="5103846" y="5914120"/>
            <a:ext cx="5436319" cy="707886"/>
          </a:xfrm>
          <a:prstGeom prst="rect">
            <a:avLst/>
          </a:prstGeom>
        </p:spPr>
        <p:txBody>
          <a:bodyPr wrap="square">
            <a:spAutoFit/>
          </a:bodyPr>
          <a:lstStyle/>
          <a:p>
            <a:r>
              <a:rPr lang="en-US" sz="1000" b="1" dirty="0">
                <a:latin typeface="+mn-lt"/>
              </a:rPr>
              <a:t>Williamson, S.J., D. </a:t>
            </a:r>
            <a:r>
              <a:rPr lang="en-US" sz="1000" b="1" dirty="0" err="1">
                <a:latin typeface="+mn-lt"/>
              </a:rPr>
              <a:t>Keppie</a:t>
            </a:r>
            <a:r>
              <a:rPr lang="en-US" sz="1000" b="1" dirty="0">
                <a:latin typeface="+mn-lt"/>
              </a:rPr>
              <a:t>, R. Davison, D. </a:t>
            </a:r>
            <a:r>
              <a:rPr lang="en-US" sz="1000" b="1" dirty="0" err="1">
                <a:latin typeface="+mn-lt"/>
              </a:rPr>
              <a:t>Budeau</a:t>
            </a:r>
            <a:r>
              <a:rPr lang="en-US" sz="1000" b="1" dirty="0">
                <a:latin typeface="+mn-lt"/>
              </a:rPr>
              <a:t>, S.</a:t>
            </a:r>
          </a:p>
          <a:p>
            <a:r>
              <a:rPr lang="en-US" sz="1000" b="1" dirty="0" err="1">
                <a:latin typeface="+mn-lt"/>
              </a:rPr>
              <a:t>Carrière</a:t>
            </a:r>
            <a:r>
              <a:rPr lang="en-US" sz="1000" b="1" dirty="0">
                <a:latin typeface="+mn-lt"/>
              </a:rPr>
              <a:t>, D. </a:t>
            </a:r>
            <a:r>
              <a:rPr lang="en-US" sz="1000" b="1" dirty="0" err="1">
                <a:latin typeface="+mn-lt"/>
              </a:rPr>
              <a:t>Rabe</a:t>
            </a:r>
            <a:r>
              <a:rPr lang="en-US" sz="1000" b="1" dirty="0">
                <a:latin typeface="+mn-lt"/>
              </a:rPr>
              <a:t> and M. Schroeder. 2008. Spruce Grouse</a:t>
            </a:r>
          </a:p>
          <a:p>
            <a:r>
              <a:rPr lang="en-US" sz="1000" b="1" dirty="0">
                <a:latin typeface="+mn-lt"/>
              </a:rPr>
              <a:t>Continental Conservation Plan. Association of Fish and</a:t>
            </a:r>
          </a:p>
          <a:p>
            <a:r>
              <a:rPr lang="en-US" sz="1000" b="1" dirty="0">
                <a:latin typeface="+mn-lt"/>
              </a:rPr>
              <a:t>Wildlife Agencies. Washington, DC. 60 pages.</a:t>
            </a:r>
            <a:endParaRPr lang="en-US" sz="1000" dirty="0">
              <a:latin typeface="+mn-lt"/>
            </a:endParaRPr>
          </a:p>
        </p:txBody>
      </p:sp>
      <p:pic>
        <p:nvPicPr>
          <p:cNvPr id="5" name="Content Placeholder 6"/>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6993803" y="3565930"/>
            <a:ext cx="1983346" cy="2284995"/>
          </a:xfrm>
          <a:effectLst>
            <a:softEdge rad="63500"/>
          </a:effec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2466" y="1371600"/>
            <a:ext cx="2056808" cy="2348190"/>
          </a:xfrm>
          <a:prstGeom prst="rect">
            <a:avLst/>
          </a:prstGeom>
          <a:effectLst>
            <a:softEdge rad="63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Deciduous Tree Density</a:t>
            </a:r>
            <a:endParaRPr lang="en-US" dirty="0"/>
          </a:p>
        </p:txBody>
      </p:sp>
      <p:sp>
        <p:nvSpPr>
          <p:cNvPr id="14" name="TextBox 13"/>
          <p:cNvSpPr txBox="1"/>
          <p:nvPr/>
        </p:nvSpPr>
        <p:spPr>
          <a:xfrm>
            <a:off x="3225518" y="6017499"/>
            <a:ext cx="2692964" cy="1107996"/>
          </a:xfrm>
          <a:prstGeom prst="rect">
            <a:avLst/>
          </a:prstGeom>
          <a:noFill/>
        </p:spPr>
        <p:txBody>
          <a:bodyPr wrap="square" rtlCol="0">
            <a:spAutoFit/>
          </a:bodyPr>
          <a:lstStyle/>
          <a:p>
            <a:r>
              <a:rPr lang="en-US" sz="2400" dirty="0" smtClean="0">
                <a:solidFill>
                  <a:schemeClr val="tx2"/>
                </a:solidFill>
                <a:latin typeface="+mn-lt"/>
              </a:rPr>
              <a:t>Peak abundance at </a:t>
            </a:r>
            <a:r>
              <a:rPr lang="en-US" sz="2400" b="1" u="sng" dirty="0" smtClean="0">
                <a:solidFill>
                  <a:schemeClr val="tx2"/>
                </a:solidFill>
                <a:latin typeface="+mn-lt"/>
              </a:rPr>
              <a:t>140 trees/ha</a:t>
            </a:r>
          </a:p>
          <a:p>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3971232756"/>
              </p:ext>
            </p:extLst>
          </p:nvPr>
        </p:nvGraphicFramePr>
        <p:xfrm>
          <a:off x="180304" y="1366493"/>
          <a:ext cx="8874245" cy="46510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4100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Tree Diameter</a:t>
            </a:r>
            <a:endParaRPr lang="en-US" dirty="0"/>
          </a:p>
        </p:txBody>
      </p:sp>
      <p:sp>
        <p:nvSpPr>
          <p:cNvPr id="2" name="Rectangle 1"/>
          <p:cNvSpPr/>
          <p:nvPr/>
        </p:nvSpPr>
        <p:spPr>
          <a:xfrm>
            <a:off x="3207684" y="5859660"/>
            <a:ext cx="2728632" cy="830997"/>
          </a:xfrm>
          <a:prstGeom prst="rect">
            <a:avLst/>
          </a:prstGeom>
        </p:spPr>
        <p:txBody>
          <a:bodyPr wrap="none">
            <a:spAutoFit/>
          </a:bodyPr>
          <a:lstStyle/>
          <a:p>
            <a:r>
              <a:rPr lang="en-US" sz="2400" dirty="0">
                <a:solidFill>
                  <a:schemeClr val="tx2"/>
                </a:solidFill>
                <a:latin typeface="+mn-lt"/>
              </a:rPr>
              <a:t>Peak </a:t>
            </a:r>
            <a:r>
              <a:rPr lang="en-US" sz="2400" dirty="0" smtClean="0">
                <a:solidFill>
                  <a:schemeClr val="tx2"/>
                </a:solidFill>
                <a:latin typeface="+mn-lt"/>
              </a:rPr>
              <a:t>abundance at </a:t>
            </a:r>
          </a:p>
          <a:p>
            <a:r>
              <a:rPr lang="en-US" sz="2400" b="1" u="sng" dirty="0" smtClean="0">
                <a:solidFill>
                  <a:schemeClr val="tx2"/>
                </a:solidFill>
                <a:latin typeface="+mn-lt"/>
              </a:rPr>
              <a:t>12.2 cm DBH </a:t>
            </a:r>
            <a:endParaRPr lang="en-US" sz="2400" b="1" u="sng" dirty="0">
              <a:solidFill>
                <a:schemeClr val="tx2"/>
              </a:solidFill>
              <a:latin typeface="+mn-lt"/>
            </a:endParaRPr>
          </a:p>
        </p:txBody>
      </p:sp>
      <p:graphicFrame>
        <p:nvGraphicFramePr>
          <p:cNvPr id="8" name="Chart 7"/>
          <p:cNvGraphicFramePr>
            <a:graphicFrameLocks/>
          </p:cNvGraphicFramePr>
          <p:nvPr>
            <p:extLst>
              <p:ext uri="{D42A27DB-BD31-4B8C-83A1-F6EECF244321}">
                <p14:modId xmlns:p14="http://schemas.microsoft.com/office/powerpoint/2010/main" val="3377130140"/>
              </p:ext>
            </p:extLst>
          </p:nvPr>
        </p:nvGraphicFramePr>
        <p:xfrm>
          <a:off x="206062" y="1371600"/>
          <a:ext cx="8828608" cy="4488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8492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Pruning Height</a:t>
            </a:r>
            <a:endParaRPr lang="en-US" dirty="0"/>
          </a:p>
        </p:txBody>
      </p:sp>
      <p:sp>
        <p:nvSpPr>
          <p:cNvPr id="2" name="Rectangle 1"/>
          <p:cNvSpPr/>
          <p:nvPr/>
        </p:nvSpPr>
        <p:spPr>
          <a:xfrm>
            <a:off x="3437266" y="5839563"/>
            <a:ext cx="2269467" cy="830997"/>
          </a:xfrm>
          <a:prstGeom prst="rect">
            <a:avLst/>
          </a:prstGeom>
        </p:spPr>
        <p:txBody>
          <a:bodyPr wrap="none">
            <a:spAutoFit/>
          </a:bodyPr>
          <a:lstStyle/>
          <a:p>
            <a:pPr lvl="0"/>
            <a:r>
              <a:rPr lang="en-US" sz="2400" dirty="0" smtClean="0">
                <a:solidFill>
                  <a:srgbClr val="FEFAC9"/>
                </a:solidFill>
                <a:latin typeface="Constantia"/>
              </a:rPr>
              <a:t>Abundance &gt; 1  </a:t>
            </a:r>
          </a:p>
          <a:p>
            <a:pPr lvl="0"/>
            <a:r>
              <a:rPr lang="en-US" sz="2400" b="1" u="sng" dirty="0" smtClean="0">
                <a:solidFill>
                  <a:srgbClr val="FEFAC9"/>
                </a:solidFill>
                <a:latin typeface="Constantia"/>
              </a:rPr>
              <a:t>below 3.1 m</a:t>
            </a:r>
            <a:endParaRPr lang="en-US" sz="2400" b="1" u="sng" dirty="0">
              <a:solidFill>
                <a:srgbClr val="FEFAC9"/>
              </a:solidFill>
              <a:latin typeface="Constantia"/>
            </a:endParaRPr>
          </a:p>
        </p:txBody>
      </p:sp>
      <p:graphicFrame>
        <p:nvGraphicFramePr>
          <p:cNvPr id="11" name="Chart 10"/>
          <p:cNvGraphicFramePr>
            <a:graphicFrameLocks/>
          </p:cNvGraphicFramePr>
          <p:nvPr>
            <p:extLst>
              <p:ext uri="{D42A27DB-BD31-4B8C-83A1-F6EECF244321}">
                <p14:modId xmlns:p14="http://schemas.microsoft.com/office/powerpoint/2010/main" val="2003150475"/>
              </p:ext>
            </p:extLst>
          </p:nvPr>
        </p:nvGraphicFramePr>
        <p:xfrm>
          <a:off x="103031" y="1371600"/>
          <a:ext cx="8925011" cy="45131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5765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Occupied Stand</a:t>
            </a:r>
            <a:endParaRPr lang="en-US" dirty="0"/>
          </a:p>
        </p:txBody>
      </p:sp>
      <p:pic>
        <p:nvPicPr>
          <p:cNvPr id="4" name="Picture 3"/>
          <p:cNvPicPr>
            <a:picLocks noChangeAspect="1"/>
          </p:cNvPicPr>
          <p:nvPr/>
        </p:nvPicPr>
        <p:blipFill>
          <a:blip r:embed="rId3" cstate="email">
            <a:lum bright="-2000" contrast="1000"/>
            <a:extLst>
              <a:ext uri="{28A0092B-C50C-407E-A947-70E740481C1C}">
                <a14:useLocalDpi xmlns:a14="http://schemas.microsoft.com/office/drawing/2010/main"/>
              </a:ext>
            </a:extLst>
          </a:blip>
          <a:stretch>
            <a:fillRect/>
          </a:stretch>
        </p:blipFill>
        <p:spPr>
          <a:xfrm>
            <a:off x="268356" y="1371600"/>
            <a:ext cx="4393096" cy="2932891"/>
          </a:xfrm>
          <a:prstGeom prst="rect">
            <a:avLst/>
          </a:prstGeom>
          <a:effectLst>
            <a:softEdge rad="6350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1452" y="3826566"/>
            <a:ext cx="4399337" cy="2932891"/>
          </a:xfrm>
          <a:prstGeom prst="rect">
            <a:avLst/>
          </a:prstGeom>
          <a:effectLst>
            <a:softEdge rad="63500"/>
          </a:effectLst>
        </p:spPr>
      </p:pic>
    </p:spTree>
    <p:extLst>
      <p:ext uri="{BB962C8B-B14F-4D97-AF65-F5344CB8AC3E}">
        <p14:creationId xmlns:p14="http://schemas.microsoft.com/office/powerpoint/2010/main" val="416283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sz="half" idx="1"/>
          </p:nvPr>
        </p:nvSpPr>
        <p:spPr/>
        <p:txBody>
          <a:bodyPr/>
          <a:lstStyle/>
          <a:p>
            <a:r>
              <a:rPr lang="en-US" dirty="0" smtClean="0"/>
              <a:t>High detection (60%) across surveys</a:t>
            </a:r>
          </a:p>
          <a:p>
            <a:endParaRPr lang="en-US" dirty="0" smtClean="0"/>
          </a:p>
          <a:p>
            <a:r>
              <a:rPr lang="en-US" dirty="0" smtClean="0"/>
              <a:t>Occupancy and abundance highest in early-mid successional stands</a:t>
            </a:r>
          </a:p>
          <a:p>
            <a:endParaRPr lang="en-US" dirty="0"/>
          </a:p>
          <a:p>
            <a:r>
              <a:rPr lang="en-US" dirty="0" smtClean="0"/>
              <a:t>No grouse detected in partial harvests </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320" y="2274194"/>
            <a:ext cx="4095480" cy="3071611"/>
          </a:xfrm>
          <a:prstGeom prst="rect">
            <a:avLst/>
          </a:prstGeom>
          <a:effectLst>
            <a:softEdge rad="63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Intensely managed stands highly occupied </a:t>
            </a:r>
          </a:p>
          <a:p>
            <a:endParaRPr lang="en-US" dirty="0" smtClean="0"/>
          </a:p>
          <a:p>
            <a:endParaRPr lang="en-US" dirty="0"/>
          </a:p>
          <a:p>
            <a:r>
              <a:rPr lang="en-US" dirty="0" smtClean="0"/>
              <a:t>Variation within a stand is good </a:t>
            </a:r>
          </a:p>
          <a:p>
            <a:endParaRPr lang="en-US" dirty="0"/>
          </a:p>
          <a:p>
            <a:endParaRPr lang="en-US" dirty="0" smtClean="0"/>
          </a:p>
          <a:p>
            <a:r>
              <a:rPr lang="en-US" dirty="0" smtClean="0"/>
              <a:t>Retention of coniferous regeneration is essential </a:t>
            </a:r>
            <a:endParaRPr lang="en-US" dirty="0"/>
          </a:p>
          <a:p>
            <a:endParaRPr lang="en-US" dirty="0"/>
          </a:p>
          <a:p>
            <a:pPr marL="0" indent="0">
              <a:buNone/>
            </a:pPr>
            <a:endParaRPr lang="en-US" dirty="0"/>
          </a:p>
          <a:p>
            <a:endParaRPr lang="en-US" dirty="0"/>
          </a:p>
          <a:p>
            <a:endParaRPr lang="en-US" dirty="0" smtClean="0"/>
          </a:p>
          <a:p>
            <a:endParaRPr lang="en-US" dirty="0"/>
          </a:p>
          <a:p>
            <a:endParaRPr lang="en-US" dirty="0" smtClean="0"/>
          </a:p>
          <a:p>
            <a:pPr>
              <a:buNone/>
            </a:pPr>
            <a:endParaRPr lang="en-US" dirty="0" smtClean="0"/>
          </a:p>
        </p:txBody>
      </p:sp>
      <p:sp>
        <p:nvSpPr>
          <p:cNvPr id="3" name="Title 2"/>
          <p:cNvSpPr>
            <a:spLocks noGrp="1"/>
          </p:cNvSpPr>
          <p:nvPr>
            <p:ph type="title"/>
          </p:nvPr>
        </p:nvSpPr>
        <p:spPr/>
        <p:txBody>
          <a:bodyPr/>
          <a:lstStyle/>
          <a:p>
            <a:r>
              <a:rPr lang="en-US" u="sng" dirty="0" smtClean="0"/>
              <a:t>Management Implications</a:t>
            </a:r>
            <a:endParaRPr lang="en-US" u="sng" dirty="0"/>
          </a:p>
        </p:txBody>
      </p:sp>
    </p:spTree>
    <p:extLst>
      <p:ext uri="{BB962C8B-B14F-4D97-AF65-F5344CB8AC3E}">
        <p14:creationId xmlns:p14="http://schemas.microsoft.com/office/powerpoint/2010/main" val="1595858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19825"/>
            <a:ext cx="7924800" cy="1159178"/>
          </a:xfrm>
        </p:spPr>
        <p:txBody>
          <a:bodyPr/>
          <a:lstStyle/>
          <a:p>
            <a:pPr algn="ctr"/>
            <a:r>
              <a:rPr lang="en-US" dirty="0" smtClean="0"/>
              <a:t>Female Habitat Selection</a:t>
            </a:r>
            <a:endParaRPr lang="en-US" dirty="0"/>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r>
              <a:rPr lang="en-US" dirty="0">
                <a:ea typeface="ＭＳ Ｐゴシック" panose="020B0600070205080204" pitchFamily="34" charset="-128"/>
              </a:rPr>
              <a:t>What attributes of </a:t>
            </a:r>
            <a:r>
              <a:rPr lang="en-US" dirty="0">
                <a:solidFill>
                  <a:schemeClr val="tx2">
                    <a:lumMod val="75000"/>
                  </a:schemeClr>
                </a:solidFill>
                <a:ea typeface="ＭＳ Ｐゴシック" panose="020B0600070205080204" pitchFamily="34" charset="-128"/>
              </a:rPr>
              <a:t>maturity,</a:t>
            </a:r>
            <a:r>
              <a:rPr lang="en-US" dirty="0">
                <a:ea typeface="ＭＳ Ｐゴシック" panose="020B0600070205080204" pitchFamily="34" charset="-128"/>
              </a:rPr>
              <a:t> </a:t>
            </a:r>
            <a:r>
              <a:rPr lang="en-US" dirty="0">
                <a:solidFill>
                  <a:schemeClr val="bg2">
                    <a:lumMod val="40000"/>
                    <a:lumOff val="60000"/>
                  </a:schemeClr>
                </a:solidFill>
                <a:ea typeface="ＭＳ Ｐゴシック" panose="020B0600070205080204" pitchFamily="34" charset="-128"/>
              </a:rPr>
              <a:t>cover, </a:t>
            </a:r>
            <a:r>
              <a:rPr lang="en-US" dirty="0">
                <a:ea typeface="ＭＳ Ｐゴシック" panose="020B0600070205080204" pitchFamily="34" charset="-128"/>
              </a:rPr>
              <a:t>and </a:t>
            </a:r>
            <a:r>
              <a:rPr lang="en-US" dirty="0">
                <a:solidFill>
                  <a:schemeClr val="bg1"/>
                </a:solidFill>
                <a:ea typeface="ＭＳ Ｐゴシック" panose="020B0600070205080204" pitchFamily="34" charset="-128"/>
              </a:rPr>
              <a:t>patchiness,</a:t>
            </a:r>
            <a:r>
              <a:rPr lang="en-US" dirty="0">
                <a:solidFill>
                  <a:schemeClr val="bg2"/>
                </a:solidFill>
                <a:ea typeface="ＭＳ Ｐゴシック" panose="020B0600070205080204" pitchFamily="34" charset="-128"/>
              </a:rPr>
              <a:t> </a:t>
            </a:r>
            <a:r>
              <a:rPr lang="en-US" dirty="0">
                <a:ea typeface="ＭＳ Ｐゴシック" panose="020B0600070205080204" pitchFamily="34" charset="-128"/>
              </a:rPr>
              <a:t>do female spruce grouse select for at sites within their home </a:t>
            </a:r>
            <a:r>
              <a:rPr lang="en-US" dirty="0" smtClean="0">
                <a:ea typeface="ＭＳ Ｐゴシック" panose="020B0600070205080204" pitchFamily="34" charset="-128"/>
              </a:rPr>
              <a:t>ranges?</a:t>
            </a:r>
            <a:endParaRPr lang="en-US" dirty="0">
              <a:ea typeface="ＭＳ Ｐゴシック" panose="020B0600070205080204" pitchFamily="34" charset="-128"/>
            </a:endParaRPr>
          </a:p>
          <a:p>
            <a:pPr marL="342900" indent="-342900">
              <a:buFont typeface="Arial" panose="020B0604020202020204" pitchFamily="34" charset="0"/>
              <a:buChar char="•"/>
            </a:pPr>
            <a:r>
              <a:rPr lang="en-US" dirty="0">
                <a:ea typeface="ＭＳ Ｐゴシック" panose="020B0600070205080204" pitchFamily="34" charset="-128"/>
              </a:rPr>
              <a:t>How large </a:t>
            </a:r>
            <a:r>
              <a:rPr lang="en-US" dirty="0" smtClean="0">
                <a:ea typeface="ＭＳ Ｐゴシック" panose="020B0600070205080204" pitchFamily="34" charset="-128"/>
              </a:rPr>
              <a:t>are female home ranges during this period? </a:t>
            </a:r>
            <a:endParaRPr lang="en-US" dirty="0">
              <a:ea typeface="ＭＳ Ｐゴシック" panose="020B0600070205080204" pitchFamily="34" charset="-128"/>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b="-257"/>
          <a:stretch/>
        </p:blipFill>
        <p:spPr>
          <a:xfrm rot="5400000">
            <a:off x="2686233" y="989462"/>
            <a:ext cx="3923933" cy="3932807"/>
          </a:xfrm>
          <a:prstGeom prst="rect">
            <a:avLst/>
          </a:prstGeom>
          <a:effectLst>
            <a:softEdge rad="63500"/>
          </a:effectLst>
        </p:spPr>
      </p:pic>
    </p:spTree>
    <p:extLst>
      <p:ext uri="{BB962C8B-B14F-4D97-AF65-F5344CB8AC3E}">
        <p14:creationId xmlns:p14="http://schemas.microsoft.com/office/powerpoint/2010/main" val="3440041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Survey </a:t>
            </a:r>
            <a:r>
              <a:rPr dirty="0" smtClean="0">
                <a:ea typeface="+mj-ea"/>
                <a:cs typeface="+mj-cs"/>
              </a:rPr>
              <a:t>Methods</a:t>
            </a:r>
            <a:endParaRPr dirty="0">
              <a:ea typeface="+mj-ea"/>
              <a:cs typeface="+mj-cs"/>
            </a:endParaRPr>
          </a:p>
        </p:txBody>
      </p:sp>
      <p:sp>
        <p:nvSpPr>
          <p:cNvPr id="29699" name="Content Placeholder 2"/>
          <p:cNvSpPr>
            <a:spLocks noGrp="1"/>
          </p:cNvSpPr>
          <p:nvPr>
            <p:ph sz="half" idx="1"/>
          </p:nvPr>
        </p:nvSpPr>
        <p:spPr>
          <a:xfrm>
            <a:off x="457200" y="2523280"/>
            <a:ext cx="4059238" cy="3572719"/>
          </a:xfrm>
        </p:spPr>
        <p:txBody>
          <a:bodyPr/>
          <a:lstStyle/>
          <a:p>
            <a:pPr>
              <a:buNone/>
            </a:pPr>
            <a:r>
              <a:rPr lang="en-US" dirty="0" smtClean="0">
                <a:ea typeface="ＭＳ Ｐゴシック" panose="020B0600070205080204" pitchFamily="34" charset="-128"/>
              </a:rPr>
              <a:t>Chick Distress Surveys</a:t>
            </a:r>
          </a:p>
          <a:p>
            <a:pPr lvl="1"/>
            <a:r>
              <a:rPr lang="en-US" dirty="0" smtClean="0">
                <a:ea typeface="ＭＳ Ｐゴシック" panose="020B0600070205080204" pitchFamily="34" charset="-128"/>
              </a:rPr>
              <a:t>June-July</a:t>
            </a:r>
          </a:p>
          <a:p>
            <a:pPr lvl="1"/>
            <a:r>
              <a:rPr lang="en-US" dirty="0" smtClean="0">
                <a:ea typeface="ＭＳ Ｐゴシック" panose="020B0600070205080204" pitchFamily="34" charset="-128"/>
              </a:rPr>
              <a:t>2012, 2013, 2014</a:t>
            </a:r>
          </a:p>
          <a:p>
            <a:pPr marL="0" indent="0">
              <a:buNone/>
            </a:pPr>
            <a:endParaRPr lang="en-US" dirty="0" smtClean="0">
              <a:ea typeface="ＭＳ Ｐゴシック" panose="020B0600070205080204" pitchFamily="34" charset="-128"/>
            </a:endParaRPr>
          </a:p>
          <a:p>
            <a:pPr marL="366713" lvl="1" indent="0">
              <a:buNone/>
            </a:pPr>
            <a:endParaRPr lang="en-US" dirty="0" smtClean="0">
              <a:ea typeface="ＭＳ Ｐゴシック" panose="020B0600070205080204" pitchFamily="34" charset="-128"/>
            </a:endParaRPr>
          </a:p>
          <a:p>
            <a:pPr lvl="1">
              <a:buNone/>
            </a:pPr>
            <a:endParaRPr lang="en-US" dirty="0" smtClean="0">
              <a:ea typeface="ＭＳ Ｐゴシック" panose="020B0600070205080204" pitchFamily="34" charset="-128"/>
            </a:endParaRPr>
          </a:p>
          <a:p>
            <a:pPr marL="366713" lvl="1" indent="0">
              <a:buNone/>
            </a:pPr>
            <a:endParaRPr lang="en-US" i="1" dirty="0">
              <a:ea typeface="ＭＳ Ｐゴシック" panose="020B0600070205080204" pitchFamily="34" charset="-128"/>
            </a:endParaRPr>
          </a:p>
          <a:p>
            <a:pPr lvl="1"/>
            <a:endParaRPr lang="en-US" dirty="0" smtClean="0">
              <a:ea typeface="ＭＳ Ｐゴシック" panose="020B0600070205080204" pitchFamily="34" charset="-128"/>
            </a:endParaRPr>
          </a:p>
          <a:p>
            <a:pPr lvl="1"/>
            <a:endParaRPr lang="en-US" dirty="0" smtClean="0">
              <a:ea typeface="ＭＳ Ｐゴシック" panose="020B0600070205080204" pitchFamily="34" charset="-128"/>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8430" y="2328547"/>
            <a:ext cx="4646544" cy="3097696"/>
          </a:xfrm>
          <a:prstGeom prst="rect">
            <a:avLst/>
          </a:prstGeom>
          <a:effectLst>
            <a:softEdge rad="63500"/>
          </a:effectLst>
        </p:spPr>
      </p:pic>
    </p:spTree>
    <p:extLst>
      <p:ext uri="{BB962C8B-B14F-4D97-AF65-F5344CB8AC3E}">
        <p14:creationId xmlns:p14="http://schemas.microsoft.com/office/powerpoint/2010/main" val="4009849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Capture and Telemetry</a:t>
            </a:r>
            <a:endParaRPr dirty="0">
              <a:ea typeface="+mj-ea"/>
              <a:cs typeface="+mj-cs"/>
            </a:endParaRPr>
          </a:p>
        </p:txBody>
      </p:sp>
      <p:sp>
        <p:nvSpPr>
          <p:cNvPr id="3" name="Content Placeholder 2"/>
          <p:cNvSpPr>
            <a:spLocks noGrp="1"/>
          </p:cNvSpPr>
          <p:nvPr>
            <p:ph sz="half" idx="1"/>
          </p:nvPr>
        </p:nvSpPr>
        <p:spPr>
          <a:xfrm>
            <a:off x="457200" y="1651518"/>
            <a:ext cx="3172408" cy="4444482"/>
          </a:xfrm>
        </p:spPr>
        <p:txBody>
          <a:bodyPr/>
          <a:lstStyle/>
          <a:p>
            <a:r>
              <a:rPr lang="en-US" dirty="0" smtClean="0"/>
              <a:t>Captured responding grouse with a “noose-pole” </a:t>
            </a:r>
          </a:p>
          <a:p>
            <a:endParaRPr lang="en-US" dirty="0" smtClean="0"/>
          </a:p>
          <a:p>
            <a:r>
              <a:rPr lang="en-US" dirty="0" smtClean="0"/>
              <a:t>Attached a radio transmitter</a:t>
            </a:r>
            <a:endParaRPr lang="en-US" dirty="0"/>
          </a:p>
          <a:p>
            <a:endParaRPr lang="en-US" dirty="0" smtClean="0"/>
          </a:p>
          <a:p>
            <a:r>
              <a:rPr lang="en-US" dirty="0"/>
              <a:t>Located ≥ 4 </a:t>
            </a:r>
            <a:r>
              <a:rPr lang="en-US" dirty="0" smtClean="0"/>
              <a:t>times/week</a:t>
            </a:r>
          </a:p>
          <a:p>
            <a:pPr marL="0" indent="0">
              <a:buNone/>
            </a:pPr>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6296" y="152400"/>
            <a:ext cx="2577921" cy="2577921"/>
          </a:xfrm>
          <a:prstGeom prst="rect">
            <a:avLst/>
          </a:prstGeom>
          <a:effectLst>
            <a:softEdge rad="63500"/>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9608" y="4739424"/>
            <a:ext cx="2824767" cy="211857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1990" y="2730320"/>
            <a:ext cx="2678805" cy="2009104"/>
          </a:xfrm>
          <a:prstGeom prst="rect">
            <a:avLst/>
          </a:prstGeom>
        </p:spPr>
      </p:pic>
    </p:spTree>
    <p:extLst>
      <p:ext uri="{BB962C8B-B14F-4D97-AF65-F5344CB8AC3E}">
        <p14:creationId xmlns:p14="http://schemas.microsoft.com/office/powerpoint/2010/main" val="188378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sz="2400" dirty="0" smtClean="0"/>
              <a:t>Vegetation Measurements</a:t>
            </a:r>
            <a:endParaRPr lang="en-US" sz="2400" dirty="0"/>
          </a:p>
        </p:txBody>
      </p:sp>
      <p:sp>
        <p:nvSpPr>
          <p:cNvPr id="29699" name="Content Placeholder 2"/>
          <p:cNvSpPr>
            <a:spLocks noGrp="1"/>
          </p:cNvSpPr>
          <p:nvPr>
            <p:ph sz="half" idx="2"/>
          </p:nvPr>
        </p:nvSpPr>
        <p:spPr/>
        <p:txBody>
          <a:bodyPr numCol="2"/>
          <a:lstStyle/>
          <a:p>
            <a:r>
              <a:rPr lang="en-US" sz="1600" dirty="0">
                <a:solidFill>
                  <a:schemeClr val="tx2">
                    <a:lumMod val="75000"/>
                  </a:schemeClr>
                </a:solidFill>
                <a:ea typeface="ＭＳ Ｐゴシック" panose="020B0600070205080204" pitchFamily="34" charset="-128"/>
              </a:rPr>
              <a:t>Quadratic Mean Diameter</a:t>
            </a:r>
          </a:p>
          <a:p>
            <a:r>
              <a:rPr lang="en-US" sz="1600" dirty="0">
                <a:solidFill>
                  <a:schemeClr val="tx2">
                    <a:lumMod val="75000"/>
                  </a:schemeClr>
                </a:solidFill>
                <a:ea typeface="ＭＳ Ｐゴシック" panose="020B0600070205080204" pitchFamily="34" charset="-128"/>
              </a:rPr>
              <a:t>Total Tree Density</a:t>
            </a:r>
          </a:p>
          <a:p>
            <a:r>
              <a:rPr lang="en-US" sz="1600" dirty="0">
                <a:solidFill>
                  <a:schemeClr val="tx2">
                    <a:lumMod val="75000"/>
                  </a:schemeClr>
                </a:solidFill>
                <a:ea typeface="ＭＳ Ｐゴシック" panose="020B0600070205080204" pitchFamily="34" charset="-128"/>
              </a:rPr>
              <a:t>Basal Area of Saplings</a:t>
            </a:r>
          </a:p>
          <a:p>
            <a:r>
              <a:rPr lang="en-US" sz="1600" dirty="0" smtClean="0">
                <a:solidFill>
                  <a:schemeClr val="tx2">
                    <a:lumMod val="75000"/>
                  </a:schemeClr>
                </a:solidFill>
                <a:ea typeface="ＭＳ Ｐゴシック" panose="020B0600070205080204" pitchFamily="34" charset="-128"/>
              </a:rPr>
              <a:t>Tree </a:t>
            </a:r>
            <a:r>
              <a:rPr lang="en-US" sz="1600" dirty="0">
                <a:solidFill>
                  <a:schemeClr val="tx2">
                    <a:lumMod val="75000"/>
                  </a:schemeClr>
                </a:solidFill>
                <a:ea typeface="ＭＳ Ｐゴシック" panose="020B0600070205080204" pitchFamily="34" charset="-128"/>
              </a:rPr>
              <a:t>Height</a:t>
            </a:r>
          </a:p>
          <a:p>
            <a:r>
              <a:rPr lang="en-US" sz="1600" dirty="0">
                <a:solidFill>
                  <a:schemeClr val="tx2">
                    <a:lumMod val="75000"/>
                  </a:schemeClr>
                </a:solidFill>
                <a:ea typeface="ＭＳ Ｐゴシック" panose="020B0600070205080204" pitchFamily="34" charset="-128"/>
              </a:rPr>
              <a:t>Canopy Height</a:t>
            </a:r>
          </a:p>
          <a:p>
            <a:r>
              <a:rPr lang="en-US" sz="1600" dirty="0">
                <a:solidFill>
                  <a:schemeClr val="tx2">
                    <a:lumMod val="75000"/>
                  </a:schemeClr>
                </a:solidFill>
                <a:ea typeface="ＭＳ Ｐゴシック" panose="020B0600070205080204" pitchFamily="34" charset="-128"/>
              </a:rPr>
              <a:t>Pruning Height</a:t>
            </a:r>
          </a:p>
          <a:p>
            <a:r>
              <a:rPr lang="en-US" sz="1600" dirty="0" smtClean="0">
                <a:solidFill>
                  <a:schemeClr val="tx2">
                    <a:lumMod val="75000"/>
                  </a:schemeClr>
                </a:solidFill>
                <a:ea typeface="ＭＳ Ｐゴシック" panose="020B0600070205080204" pitchFamily="34" charset="-128"/>
              </a:rPr>
              <a:t>Moss </a:t>
            </a:r>
            <a:r>
              <a:rPr lang="en-US" sz="1600" dirty="0">
                <a:solidFill>
                  <a:schemeClr val="tx2">
                    <a:lumMod val="75000"/>
                  </a:schemeClr>
                </a:solidFill>
                <a:ea typeface="ＭＳ Ｐゴシック" panose="020B0600070205080204" pitchFamily="34" charset="-128"/>
              </a:rPr>
              <a:t>Groundcover</a:t>
            </a:r>
          </a:p>
          <a:p>
            <a:r>
              <a:rPr lang="en-US" sz="1600" dirty="0">
                <a:solidFill>
                  <a:schemeClr val="bg2">
                    <a:lumMod val="40000"/>
                    <a:lumOff val="60000"/>
                  </a:schemeClr>
                </a:solidFill>
                <a:ea typeface="ＭＳ Ｐゴシック" panose="020B0600070205080204" pitchFamily="34" charset="-128"/>
              </a:rPr>
              <a:t>Lateral Cover</a:t>
            </a:r>
          </a:p>
          <a:p>
            <a:r>
              <a:rPr lang="en-US" sz="1600" dirty="0" smtClean="0">
                <a:solidFill>
                  <a:schemeClr val="bg2">
                    <a:lumMod val="40000"/>
                    <a:lumOff val="60000"/>
                  </a:schemeClr>
                </a:solidFill>
                <a:ea typeface="ＭＳ Ｐゴシック" panose="020B0600070205080204" pitchFamily="34" charset="-128"/>
              </a:rPr>
              <a:t>Percent Low Cover (7 cm-0.5 m)</a:t>
            </a:r>
          </a:p>
          <a:p>
            <a:r>
              <a:rPr lang="en-US" sz="1600" dirty="0" smtClean="0">
                <a:solidFill>
                  <a:schemeClr val="bg2">
                    <a:lumMod val="40000"/>
                    <a:lumOff val="60000"/>
                  </a:schemeClr>
                </a:solidFill>
                <a:ea typeface="ＭＳ Ｐゴシック" panose="020B0600070205080204" pitchFamily="34" charset="-128"/>
              </a:rPr>
              <a:t>Percent Mid Cover (0.5 -1.5 m)</a:t>
            </a:r>
          </a:p>
          <a:p>
            <a:r>
              <a:rPr lang="en-US" sz="1600" dirty="0" smtClean="0">
                <a:solidFill>
                  <a:schemeClr val="bg2">
                    <a:lumMod val="40000"/>
                    <a:lumOff val="60000"/>
                  </a:schemeClr>
                </a:solidFill>
                <a:ea typeface="ＭＳ Ｐゴシック" panose="020B0600070205080204" pitchFamily="34" charset="-128"/>
              </a:rPr>
              <a:t>Percent Overhead Cover (&gt;1.5 m)</a:t>
            </a:r>
          </a:p>
          <a:p>
            <a:r>
              <a:rPr lang="en-US" sz="1600" dirty="0">
                <a:solidFill>
                  <a:schemeClr val="bg2">
                    <a:lumMod val="40000"/>
                    <a:lumOff val="60000"/>
                  </a:schemeClr>
                </a:solidFill>
                <a:ea typeface="ＭＳ Ｐゴシック" panose="020B0600070205080204" pitchFamily="34" charset="-128"/>
              </a:rPr>
              <a:t>Total Basal Area</a:t>
            </a:r>
          </a:p>
          <a:p>
            <a:r>
              <a:rPr lang="en-US" sz="1600" dirty="0">
                <a:solidFill>
                  <a:schemeClr val="bg2">
                    <a:lumMod val="40000"/>
                    <a:lumOff val="60000"/>
                  </a:schemeClr>
                </a:solidFill>
                <a:ea typeface="ＭＳ Ｐゴシック" panose="020B0600070205080204" pitchFamily="34" charset="-128"/>
              </a:rPr>
              <a:t>Canopy Closure</a:t>
            </a:r>
          </a:p>
          <a:p>
            <a:r>
              <a:rPr lang="en-US" sz="1600" dirty="0">
                <a:solidFill>
                  <a:schemeClr val="bg1"/>
                </a:solidFill>
                <a:ea typeface="ＭＳ Ｐゴシック" panose="020B0600070205080204" pitchFamily="34" charset="-128"/>
              </a:rPr>
              <a:t>Canopy Closure </a:t>
            </a:r>
            <a:r>
              <a:rPr lang="en-US" sz="1600" dirty="0" smtClean="0">
                <a:solidFill>
                  <a:schemeClr val="bg1"/>
                </a:solidFill>
                <a:ea typeface="ＭＳ Ｐゴシック" panose="020B0600070205080204" pitchFamily="34" charset="-128"/>
              </a:rPr>
              <a:t>Variation</a:t>
            </a:r>
          </a:p>
          <a:p>
            <a:r>
              <a:rPr lang="en-US" sz="1600" dirty="0">
                <a:solidFill>
                  <a:schemeClr val="bg1"/>
                </a:solidFill>
                <a:ea typeface="ＭＳ Ｐゴシック" panose="020B0600070205080204" pitchFamily="34" charset="-128"/>
              </a:rPr>
              <a:t>Lateral Cover Variation</a:t>
            </a:r>
          </a:p>
          <a:p>
            <a:pPr lvl="1"/>
            <a:endParaRPr lang="en-US" sz="1800" dirty="0" smtClean="0">
              <a:ea typeface="ＭＳ Ｐゴシック" panose="020B0600070205080204" pitchFamily="34" charset="-128"/>
            </a:endParaRPr>
          </a:p>
          <a:p>
            <a:pPr lvl="1"/>
            <a:endParaRPr lang="en-US" sz="1800" dirty="0" smtClean="0">
              <a:ea typeface="ＭＳ Ｐゴシック" panose="020B0600070205080204" pitchFamily="34" charset="-128"/>
            </a:endParaRPr>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ea typeface="+mj-ea"/>
                <a:cs typeface="+mj-cs"/>
              </a:rPr>
              <a:t>Methods: Vegetation</a:t>
            </a:r>
            <a:br>
              <a:rPr lang="en-US" dirty="0" smtClean="0">
                <a:ea typeface="+mj-ea"/>
                <a:cs typeface="+mj-cs"/>
              </a:rPr>
            </a:br>
            <a:endParaRPr dirty="0">
              <a:ea typeface="+mj-ea"/>
              <a:cs typeface="+mj-cs"/>
            </a:endParaRPr>
          </a:p>
        </p:txBody>
      </p:sp>
      <p:sp>
        <p:nvSpPr>
          <p:cNvPr id="6" name="Rectangle 5"/>
          <p:cNvSpPr/>
          <p:nvPr/>
        </p:nvSpPr>
        <p:spPr>
          <a:xfrm>
            <a:off x="457200" y="621572"/>
            <a:ext cx="4572000" cy="646331"/>
          </a:xfrm>
          <a:prstGeom prst="rect">
            <a:avLst/>
          </a:prstGeom>
        </p:spPr>
        <p:txBody>
          <a:bodyPr>
            <a:spAutoFit/>
          </a:bodyPr>
          <a:lstStyle/>
          <a:p>
            <a:pPr lvl="0"/>
            <a:r>
              <a:rPr lang="en-US" dirty="0">
                <a:solidFill>
                  <a:srgbClr val="FEFAC9">
                    <a:lumMod val="75000"/>
                  </a:srgbClr>
                </a:solidFill>
                <a:latin typeface="Constantia"/>
              </a:rPr>
              <a:t>Maturity in Yellow, </a:t>
            </a:r>
            <a:r>
              <a:rPr lang="en-US" dirty="0" smtClean="0">
                <a:solidFill>
                  <a:schemeClr val="bg2">
                    <a:lumMod val="40000"/>
                    <a:lumOff val="60000"/>
                  </a:schemeClr>
                </a:solidFill>
                <a:latin typeface="Constantia"/>
              </a:rPr>
              <a:t>Cover </a:t>
            </a:r>
            <a:r>
              <a:rPr lang="en-US" dirty="0">
                <a:solidFill>
                  <a:schemeClr val="bg2">
                    <a:lumMod val="40000"/>
                    <a:lumOff val="60000"/>
                  </a:schemeClr>
                </a:solidFill>
                <a:latin typeface="Constantia"/>
              </a:rPr>
              <a:t>in green, </a:t>
            </a:r>
          </a:p>
          <a:p>
            <a:pPr lvl="0"/>
            <a:r>
              <a:rPr lang="en-US" dirty="0" smtClean="0">
                <a:solidFill>
                  <a:schemeClr val="bg1"/>
                </a:solidFill>
                <a:latin typeface="Constantia"/>
              </a:rPr>
              <a:t>Patchiness </a:t>
            </a:r>
            <a:r>
              <a:rPr lang="en-US" dirty="0">
                <a:solidFill>
                  <a:schemeClr val="bg1"/>
                </a:solidFill>
                <a:latin typeface="Constantia"/>
              </a:rPr>
              <a:t>in </a:t>
            </a:r>
            <a:r>
              <a:rPr lang="en-US" dirty="0" smtClean="0">
                <a:solidFill>
                  <a:schemeClr val="bg1"/>
                </a:solidFill>
                <a:latin typeface="Constantia"/>
              </a:rPr>
              <a:t>Black</a:t>
            </a:r>
            <a:endParaRPr lang="en-US" dirty="0">
              <a:solidFill>
                <a:schemeClr val="bg1"/>
              </a:solidFill>
              <a:latin typeface="Constantia"/>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892819" y="1724729"/>
            <a:ext cx="5433448" cy="4075086"/>
          </a:xfrm>
          <a:prstGeom prst="rect">
            <a:avLst/>
          </a:prstGeom>
          <a:effectLst>
            <a:softEdge rad="63500"/>
          </a:effectLst>
        </p:spPr>
      </p:pic>
    </p:spTree>
    <p:extLst>
      <p:ext uri="{BB962C8B-B14F-4D97-AF65-F5344CB8AC3E}">
        <p14:creationId xmlns:p14="http://schemas.microsoft.com/office/powerpoint/2010/main" val="599609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dirty="0" smtClean="0">
                <a:ea typeface="+mj-ea"/>
                <a:cs typeface="+mj-cs"/>
              </a:rPr>
              <a:t>Spruce Grouse in the Region</a:t>
            </a:r>
            <a:endParaRPr dirty="0">
              <a:ea typeface="+mj-ea"/>
              <a:cs typeface="+mj-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969" y="1371600"/>
            <a:ext cx="4303886" cy="5250406"/>
          </a:xfrm>
          <a:prstGeom prst="rect">
            <a:avLst/>
          </a:prstGeom>
          <a:effectLst>
            <a:softEdge rad="63500"/>
          </a:effectLst>
        </p:spPr>
      </p:pic>
      <p:sp>
        <p:nvSpPr>
          <p:cNvPr id="7" name="Rectangle 6"/>
          <p:cNvSpPr/>
          <p:nvPr/>
        </p:nvSpPr>
        <p:spPr>
          <a:xfrm>
            <a:off x="5103846" y="5914120"/>
            <a:ext cx="5436319" cy="707886"/>
          </a:xfrm>
          <a:prstGeom prst="rect">
            <a:avLst/>
          </a:prstGeom>
        </p:spPr>
        <p:txBody>
          <a:bodyPr wrap="square">
            <a:spAutoFit/>
          </a:bodyPr>
          <a:lstStyle/>
          <a:p>
            <a:r>
              <a:rPr lang="en-US" sz="1000" b="1" dirty="0">
                <a:latin typeface="+mn-lt"/>
              </a:rPr>
              <a:t>Williamson, S.J., D. </a:t>
            </a:r>
            <a:r>
              <a:rPr lang="en-US" sz="1000" b="1" dirty="0" err="1">
                <a:latin typeface="+mn-lt"/>
              </a:rPr>
              <a:t>Keppie</a:t>
            </a:r>
            <a:r>
              <a:rPr lang="en-US" sz="1000" b="1" dirty="0">
                <a:latin typeface="+mn-lt"/>
              </a:rPr>
              <a:t>, R. Davison, D. </a:t>
            </a:r>
            <a:r>
              <a:rPr lang="en-US" sz="1000" b="1" dirty="0" err="1">
                <a:latin typeface="+mn-lt"/>
              </a:rPr>
              <a:t>Budeau</a:t>
            </a:r>
            <a:r>
              <a:rPr lang="en-US" sz="1000" b="1" dirty="0">
                <a:latin typeface="+mn-lt"/>
              </a:rPr>
              <a:t>, S.</a:t>
            </a:r>
          </a:p>
          <a:p>
            <a:r>
              <a:rPr lang="en-US" sz="1000" b="1" dirty="0" err="1">
                <a:latin typeface="+mn-lt"/>
              </a:rPr>
              <a:t>Carrière</a:t>
            </a:r>
            <a:r>
              <a:rPr lang="en-US" sz="1000" b="1" dirty="0">
                <a:latin typeface="+mn-lt"/>
              </a:rPr>
              <a:t>, D. </a:t>
            </a:r>
            <a:r>
              <a:rPr lang="en-US" sz="1000" b="1" dirty="0" err="1">
                <a:latin typeface="+mn-lt"/>
              </a:rPr>
              <a:t>Rabe</a:t>
            </a:r>
            <a:r>
              <a:rPr lang="en-US" sz="1000" b="1" dirty="0">
                <a:latin typeface="+mn-lt"/>
              </a:rPr>
              <a:t> and M. Schroeder. 2008. Spruce Grouse</a:t>
            </a:r>
          </a:p>
          <a:p>
            <a:r>
              <a:rPr lang="en-US" sz="1000" b="1" dirty="0">
                <a:latin typeface="+mn-lt"/>
              </a:rPr>
              <a:t>Continental Conservation Plan. Association of Fish and</a:t>
            </a:r>
          </a:p>
          <a:p>
            <a:r>
              <a:rPr lang="en-US" sz="1000" b="1" dirty="0">
                <a:latin typeface="+mn-lt"/>
              </a:rPr>
              <a:t>Wildlife Agencies. Washington, DC. 60 pages.</a:t>
            </a:r>
            <a:endParaRPr lang="en-US" sz="1000" dirty="0">
              <a:latin typeface="+mn-lt"/>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10855" y="1373156"/>
            <a:ext cx="3993186" cy="2415074"/>
          </a:xfrm>
          <a:prstGeom prst="rect">
            <a:avLst/>
          </a:prstGeom>
          <a:effectLst>
            <a:softEdge rad="63500"/>
          </a:effectLst>
        </p:spPr>
      </p:pic>
      <p:cxnSp>
        <p:nvCxnSpPr>
          <p:cNvPr id="11" name="Straight Connector 10"/>
          <p:cNvCxnSpPr/>
          <p:nvPr/>
        </p:nvCxnSpPr>
        <p:spPr>
          <a:xfrm flipV="1">
            <a:off x="3788229" y="1373156"/>
            <a:ext cx="1222626" cy="2303105"/>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4" idx="3"/>
          </p:cNvCxnSpPr>
          <p:nvPr/>
        </p:nvCxnSpPr>
        <p:spPr>
          <a:xfrm flipV="1">
            <a:off x="3968091" y="3788230"/>
            <a:ext cx="1042764" cy="30825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rot="19285138">
            <a:off x="3636042" y="3464064"/>
            <a:ext cx="946871" cy="545673"/>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0314" y="3865372"/>
            <a:ext cx="1534268" cy="1971606"/>
          </a:xfrm>
          <a:prstGeom prst="rect">
            <a:avLst/>
          </a:prstGeom>
          <a:effectLst>
            <a:softEdge rad="63500"/>
          </a:effectLst>
        </p:spPr>
      </p:pic>
    </p:spTree>
    <p:extLst>
      <p:ext uri="{BB962C8B-B14F-4D97-AF65-F5344CB8AC3E}">
        <p14:creationId xmlns:p14="http://schemas.microsoft.com/office/powerpoint/2010/main" val="4107046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dirty="0" smtClean="0">
                <a:ea typeface="+mj-ea"/>
                <a:cs typeface="+mj-cs"/>
              </a:rPr>
              <a:t>Use vs. Availability </a:t>
            </a:r>
            <a:endParaRPr dirty="0">
              <a:ea typeface="+mj-ea"/>
              <a:cs typeface="+mj-cs"/>
            </a:endParaRPr>
          </a:p>
        </p:txBody>
      </p:sp>
      <p:sp>
        <p:nvSpPr>
          <p:cNvPr id="29699" name="Content Placeholder 2"/>
          <p:cNvSpPr>
            <a:spLocks noGrp="1"/>
          </p:cNvSpPr>
          <p:nvPr>
            <p:ph sz="half" idx="1"/>
          </p:nvPr>
        </p:nvSpPr>
        <p:spPr>
          <a:xfrm>
            <a:off x="457200" y="1524000"/>
            <a:ext cx="4059238" cy="4572000"/>
          </a:xfrm>
        </p:spPr>
        <p:txBody>
          <a:bodyPr/>
          <a:lstStyle/>
          <a:p>
            <a:r>
              <a:rPr lang="en-US" dirty="0" smtClean="0">
                <a:ea typeface="ＭＳ Ｐゴシック" panose="020B0600070205080204" pitchFamily="34" charset="-128"/>
              </a:rPr>
              <a:t>Use</a:t>
            </a:r>
          </a:p>
          <a:p>
            <a:pPr lvl="1"/>
            <a:r>
              <a:rPr lang="en-US" dirty="0" smtClean="0">
                <a:ea typeface="ＭＳ Ｐゴシック" panose="020B0600070205080204" pitchFamily="34" charset="-128"/>
              </a:rPr>
              <a:t>15 sites/home range</a:t>
            </a:r>
          </a:p>
          <a:p>
            <a:pPr lvl="1"/>
            <a:endParaRPr lang="en-US" dirty="0" smtClean="0">
              <a:ea typeface="ＭＳ Ｐゴシック" panose="020B0600070205080204" pitchFamily="34" charset="-128"/>
            </a:endParaRPr>
          </a:p>
          <a:p>
            <a:r>
              <a:rPr lang="en-US" dirty="0" smtClean="0">
                <a:ea typeface="ＭＳ Ｐゴシック" panose="020B0600070205080204" pitchFamily="34" charset="-128"/>
              </a:rPr>
              <a:t>Availability</a:t>
            </a:r>
          </a:p>
          <a:p>
            <a:pPr lvl="1"/>
            <a:r>
              <a:rPr lang="en-US" dirty="0" smtClean="0">
                <a:ea typeface="ＭＳ Ｐゴシック" panose="020B0600070205080204" pitchFamily="34" charset="-128"/>
              </a:rPr>
              <a:t>10 plots/focal stand/bird</a:t>
            </a:r>
          </a:p>
          <a:p>
            <a:pPr>
              <a:buNone/>
            </a:pPr>
            <a:r>
              <a:rPr lang="en-US" dirty="0">
                <a:ea typeface="ＭＳ Ｐゴシック" panose="020B0600070205080204" pitchFamily="34" charset="-128"/>
              </a:rPr>
              <a:t>	</a:t>
            </a:r>
            <a:endParaRPr lang="en-US" dirty="0" smtClean="0">
              <a:ea typeface="ＭＳ Ｐゴシック" panose="020B0600070205080204" pitchFamily="34" charset="-128"/>
            </a:endParaRPr>
          </a:p>
          <a:p>
            <a:pPr marL="366713" lvl="1" indent="0">
              <a:buNone/>
            </a:pPr>
            <a:endParaRPr lang="en-US" i="1" dirty="0" smtClean="0">
              <a:ea typeface="ＭＳ Ｐゴシック" panose="020B0600070205080204" pitchFamily="34" charset="-128"/>
            </a:endParaRPr>
          </a:p>
          <a:p>
            <a:pPr marL="366713" lvl="1" indent="0">
              <a:buNone/>
            </a:pPr>
            <a:endParaRPr lang="en-US" i="1" dirty="0">
              <a:ea typeface="ＭＳ Ｐゴシック" panose="020B0600070205080204" pitchFamily="34" charset="-128"/>
            </a:endParaRPr>
          </a:p>
          <a:p>
            <a:pPr lvl="1"/>
            <a:endParaRPr lang="en-US" dirty="0" smtClean="0">
              <a:ea typeface="ＭＳ Ｐゴシック" panose="020B0600070205080204" pitchFamily="34" charset="-128"/>
            </a:endParaRPr>
          </a:p>
          <a:p>
            <a:pPr lvl="1"/>
            <a:endParaRPr lang="en-US" dirty="0" smtClean="0">
              <a:ea typeface="ＭＳ Ｐゴシック" panose="020B0600070205080204" pitchFamily="34" charset="-128"/>
            </a:endParaRPr>
          </a:p>
        </p:txBody>
      </p:sp>
      <p:pic>
        <p:nvPicPr>
          <p:cNvPr id="6" name="Picture 5" descr="00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5364" y="1820334"/>
            <a:ext cx="3206749" cy="4275666"/>
          </a:xfrm>
          <a:prstGeom prst="rect">
            <a:avLst/>
          </a:prstGeom>
          <a:effectLst>
            <a:softEdge rad="63500"/>
          </a:effectLst>
        </p:spPr>
      </p:pic>
    </p:spTree>
    <p:extLst>
      <p:ext uri="{BB962C8B-B14F-4D97-AF65-F5344CB8AC3E}">
        <p14:creationId xmlns:p14="http://schemas.microsoft.com/office/powerpoint/2010/main" val="139849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524000"/>
            <a:ext cx="4059936" cy="4572000"/>
          </a:xfrm>
        </p:spPr>
        <p:txBody>
          <a:bodyPr/>
          <a:lstStyle/>
          <a:p>
            <a:r>
              <a:rPr lang="en-US" dirty="0"/>
              <a:t>Habitat Selection</a:t>
            </a:r>
          </a:p>
          <a:p>
            <a:pPr lvl="1"/>
            <a:r>
              <a:rPr lang="en-US" dirty="0" smtClean="0"/>
              <a:t>Resource Selection Functions</a:t>
            </a:r>
          </a:p>
          <a:p>
            <a:pPr lvl="1"/>
            <a:endParaRPr lang="en-US" dirty="0"/>
          </a:p>
          <a:p>
            <a:pPr marL="366713" lvl="1" indent="0">
              <a:buNone/>
            </a:pPr>
            <a:endParaRPr lang="en-US" dirty="0"/>
          </a:p>
        </p:txBody>
      </p:sp>
      <p:sp>
        <p:nvSpPr>
          <p:cNvPr id="2" name="Title 1"/>
          <p:cNvSpPr>
            <a:spLocks noGrp="1"/>
          </p:cNvSpPr>
          <p:nvPr>
            <p:ph type="title"/>
          </p:nvPr>
        </p:nvSpPr>
        <p:spPr/>
        <p:txBody>
          <a:bodyPr/>
          <a:lstStyle/>
          <a:p>
            <a:r>
              <a:rPr lang="en-US" dirty="0" smtClean="0"/>
              <a:t>Methods: Statistics</a:t>
            </a:r>
            <a:endParaRPr lang="en-US" dirty="0"/>
          </a:p>
        </p:txBody>
      </p:sp>
      <p:sp>
        <p:nvSpPr>
          <p:cNvPr id="3" name="Content Placeholder 2"/>
          <p:cNvSpPr>
            <a:spLocks noGrp="1"/>
          </p:cNvSpPr>
          <p:nvPr>
            <p:ph sz="half" idx="1"/>
          </p:nvPr>
        </p:nvSpPr>
        <p:spPr>
          <a:xfrm>
            <a:off x="4626863" y="1529918"/>
            <a:ext cx="4059936" cy="4572000"/>
          </a:xfrm>
        </p:spPr>
        <p:txBody>
          <a:bodyPr/>
          <a:lstStyle/>
          <a:p>
            <a:r>
              <a:rPr lang="en-US" dirty="0" smtClean="0"/>
              <a:t>Home Range</a:t>
            </a:r>
          </a:p>
          <a:p>
            <a:pPr lvl="1"/>
            <a:r>
              <a:rPr lang="en-US" dirty="0" smtClean="0"/>
              <a:t>80% Fixed Kernels</a:t>
            </a:r>
          </a:p>
          <a:p>
            <a:pPr marL="0" indent="0">
              <a:buNone/>
            </a:pPr>
            <a:endParaRPr lang="en-US" dirty="0"/>
          </a:p>
        </p:txBody>
      </p:sp>
      <p:pic>
        <p:nvPicPr>
          <p:cNvPr id="2050" name="Picture 2" descr="http://rprogramming.net/wp-content/uploads/2012/10/R-Programm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3279" y="48826"/>
            <a:ext cx="1880185" cy="1426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8401" y="3193961"/>
            <a:ext cx="4687197" cy="3296157"/>
          </a:xfrm>
          <a:prstGeom prst="rect">
            <a:avLst/>
          </a:prstGeom>
          <a:effectLst>
            <a:softEdge rad="63500"/>
          </a:effectLst>
        </p:spPr>
      </p:pic>
    </p:spTree>
    <p:extLst>
      <p:ext uri="{BB962C8B-B14F-4D97-AF65-F5344CB8AC3E}">
        <p14:creationId xmlns:p14="http://schemas.microsoft.com/office/powerpoint/2010/main" val="3036883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US" dirty="0"/>
          </a:p>
        </p:txBody>
      </p:sp>
      <p:sp>
        <p:nvSpPr>
          <p:cNvPr id="3" name="Content Placeholder 2"/>
          <p:cNvSpPr>
            <a:spLocks noGrp="1"/>
          </p:cNvSpPr>
          <p:nvPr>
            <p:ph sz="half" idx="1"/>
          </p:nvPr>
        </p:nvSpPr>
        <p:spPr/>
        <p:txBody>
          <a:bodyPr/>
          <a:lstStyle/>
          <a:p>
            <a:r>
              <a:rPr lang="en-US" dirty="0" smtClean="0"/>
              <a:t>39 hens captured</a:t>
            </a:r>
          </a:p>
          <a:p>
            <a:endParaRPr lang="en-US" dirty="0" smtClean="0"/>
          </a:p>
          <a:p>
            <a:r>
              <a:rPr lang="en-US" dirty="0" smtClean="0"/>
              <a:t>30 hens were included in habitat use analyses</a:t>
            </a:r>
          </a:p>
          <a:p>
            <a:endParaRPr lang="en-US" dirty="0"/>
          </a:p>
          <a:p>
            <a:r>
              <a:rPr lang="en-US" dirty="0" smtClean="0"/>
              <a:t>Birds were located 919 times total</a:t>
            </a:r>
          </a:p>
          <a:p>
            <a:endParaRPr lang="en-US" dirty="0"/>
          </a:p>
          <a:p>
            <a:r>
              <a:rPr lang="en-US" dirty="0" smtClean="0"/>
              <a:t>Vegetation was measured at 450 use locations and 300 available sites</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76741" y="2287786"/>
            <a:ext cx="4059238" cy="3044428"/>
          </a:xfrm>
          <a:effectLst>
            <a:softEdge rad="63500"/>
          </a:effectLst>
        </p:spPr>
      </p:pic>
    </p:spTree>
    <p:extLst>
      <p:ext uri="{BB962C8B-B14F-4D97-AF65-F5344CB8AC3E}">
        <p14:creationId xmlns:p14="http://schemas.microsoft.com/office/powerpoint/2010/main" val="804178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Tree Use</a:t>
            </a:r>
            <a:endParaRPr lang="en-US" dirty="0"/>
          </a:p>
        </p:txBody>
      </p:sp>
      <p:sp>
        <p:nvSpPr>
          <p:cNvPr id="3" name="Content Placeholder 2"/>
          <p:cNvSpPr>
            <a:spLocks noGrp="1"/>
          </p:cNvSpPr>
          <p:nvPr>
            <p:ph sz="half" idx="1"/>
          </p:nvPr>
        </p:nvSpPr>
        <p:spPr/>
        <p:txBody>
          <a:bodyPr/>
          <a:lstStyle/>
          <a:p>
            <a:r>
              <a:rPr lang="en-US" dirty="0" smtClean="0"/>
              <a:t>134 locations (14.6%)</a:t>
            </a:r>
          </a:p>
          <a:p>
            <a:r>
              <a:rPr lang="en-US" dirty="0"/>
              <a:t>Tree Species Pattern: </a:t>
            </a:r>
          </a:p>
          <a:p>
            <a:pPr lvl="1"/>
            <a:r>
              <a:rPr lang="en-US" dirty="0"/>
              <a:t>Larch = 34.3%</a:t>
            </a:r>
          </a:p>
          <a:p>
            <a:pPr lvl="1"/>
            <a:endParaRPr lang="en-US" dirty="0"/>
          </a:p>
          <a:p>
            <a:pPr lvl="1"/>
            <a:r>
              <a:rPr lang="en-US" dirty="0"/>
              <a:t>Spruce = 31.3%</a:t>
            </a:r>
          </a:p>
          <a:p>
            <a:pPr lvl="1"/>
            <a:endParaRPr lang="en-US" dirty="0"/>
          </a:p>
          <a:p>
            <a:pPr lvl="1"/>
            <a:r>
              <a:rPr lang="en-US" dirty="0"/>
              <a:t>Balsam Fir = 17.2%</a:t>
            </a:r>
          </a:p>
          <a:p>
            <a:pPr lvl="1"/>
            <a:endParaRPr lang="en-US" dirty="0"/>
          </a:p>
          <a:p>
            <a:pPr lvl="1"/>
            <a:r>
              <a:rPr lang="en-US" dirty="0"/>
              <a:t>Unknown = 8.2%</a:t>
            </a:r>
          </a:p>
          <a:p>
            <a:pPr lvl="1"/>
            <a:endParaRPr lang="en-US" dirty="0"/>
          </a:p>
          <a:p>
            <a:pPr lvl="1"/>
            <a:r>
              <a:rPr lang="en-US" dirty="0"/>
              <a:t>Snag = 7.5% </a:t>
            </a:r>
          </a:p>
          <a:p>
            <a:endParaRPr lang="en-US" dirty="0" smtClean="0"/>
          </a:p>
        </p:txBody>
      </p:sp>
      <p:sp>
        <p:nvSpPr>
          <p:cNvPr id="5" name="Content Placeholder 4"/>
          <p:cNvSpPr>
            <a:spLocks noGrp="1"/>
          </p:cNvSpPr>
          <p:nvPr>
            <p:ph sz="half" idx="2"/>
          </p:nvPr>
        </p:nvSpPr>
        <p:spPr/>
        <p:txBody>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9760" y="2183694"/>
            <a:ext cx="4336816" cy="3252612"/>
          </a:xfrm>
          <a:prstGeom prst="rect">
            <a:avLst/>
          </a:prstGeom>
          <a:effectLst>
            <a:softEdge rad="63500"/>
          </a:effectLst>
        </p:spPr>
      </p:pic>
    </p:spTree>
    <p:extLst>
      <p:ext uri="{BB962C8B-B14F-4D97-AF65-F5344CB8AC3E}">
        <p14:creationId xmlns:p14="http://schemas.microsoft.com/office/powerpoint/2010/main" val="76758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Habitat Selection</a:t>
            </a:r>
            <a:endParaRPr lang="en-US" dirty="0"/>
          </a:p>
        </p:txBody>
      </p:sp>
      <p:sp>
        <p:nvSpPr>
          <p:cNvPr id="3" name="Content Placeholder 2"/>
          <p:cNvSpPr>
            <a:spLocks noGrp="1"/>
          </p:cNvSpPr>
          <p:nvPr>
            <p:ph sz="half" idx="1"/>
          </p:nvPr>
        </p:nvSpPr>
        <p:spPr>
          <a:xfrm>
            <a:off x="337930" y="1725768"/>
            <a:ext cx="4059936" cy="4217831"/>
          </a:xfrm>
        </p:spPr>
        <p:txBody>
          <a:bodyPr/>
          <a:lstStyle/>
          <a:p>
            <a:pPr marL="0" indent="0">
              <a:buNone/>
            </a:pPr>
            <a:r>
              <a:rPr lang="en-US" u="sng" dirty="0" smtClean="0"/>
              <a:t>Major Drivers: </a:t>
            </a:r>
            <a:endParaRPr lang="en-US" dirty="0"/>
          </a:p>
          <a:p>
            <a:pPr lvl="1"/>
            <a:r>
              <a:rPr lang="en-US" dirty="0" smtClean="0">
                <a:solidFill>
                  <a:schemeClr val="tx2">
                    <a:lumMod val="75000"/>
                  </a:schemeClr>
                </a:solidFill>
              </a:rPr>
              <a:t>Total Tree Density</a:t>
            </a:r>
            <a:r>
              <a:rPr lang="en-US" baseline="30000" dirty="0" smtClean="0">
                <a:solidFill>
                  <a:schemeClr val="tx2">
                    <a:lumMod val="75000"/>
                  </a:schemeClr>
                </a:solidFill>
              </a:rPr>
              <a:t>2</a:t>
            </a:r>
          </a:p>
          <a:p>
            <a:pPr lvl="1"/>
            <a:endParaRPr lang="en-US" dirty="0" smtClean="0">
              <a:solidFill>
                <a:schemeClr val="tx2">
                  <a:lumMod val="75000"/>
                </a:schemeClr>
              </a:solidFill>
            </a:endParaRPr>
          </a:p>
          <a:p>
            <a:pPr lvl="1"/>
            <a:r>
              <a:rPr lang="en-US" dirty="0" smtClean="0">
                <a:solidFill>
                  <a:schemeClr val="tx2">
                    <a:lumMod val="75000"/>
                  </a:schemeClr>
                </a:solidFill>
              </a:rPr>
              <a:t>Pruning Height</a:t>
            </a:r>
            <a:r>
              <a:rPr lang="en-US" baseline="30000" dirty="0" smtClean="0">
                <a:solidFill>
                  <a:schemeClr val="tx2">
                    <a:lumMod val="75000"/>
                  </a:schemeClr>
                </a:solidFill>
              </a:rPr>
              <a:t>2</a:t>
            </a:r>
          </a:p>
          <a:p>
            <a:pPr lvl="1"/>
            <a:endParaRPr lang="en-US" baseline="30000" dirty="0" smtClean="0">
              <a:solidFill>
                <a:schemeClr val="tx2">
                  <a:lumMod val="75000"/>
                </a:schemeClr>
              </a:solidFill>
            </a:endParaRPr>
          </a:p>
          <a:p>
            <a:pPr lvl="1"/>
            <a:r>
              <a:rPr lang="en-US" dirty="0">
                <a:solidFill>
                  <a:schemeClr val="bg2">
                    <a:lumMod val="20000"/>
                    <a:lumOff val="80000"/>
                  </a:schemeClr>
                </a:solidFill>
              </a:rPr>
              <a:t>Percent Low </a:t>
            </a:r>
            <a:r>
              <a:rPr lang="en-US" dirty="0" smtClean="0">
                <a:solidFill>
                  <a:schemeClr val="bg2">
                    <a:lumMod val="20000"/>
                    <a:lumOff val="80000"/>
                  </a:schemeClr>
                </a:solidFill>
              </a:rPr>
              <a:t>Cover</a:t>
            </a:r>
          </a:p>
          <a:p>
            <a:pPr lvl="1"/>
            <a:endParaRPr lang="en-US" dirty="0">
              <a:solidFill>
                <a:schemeClr val="bg2">
                  <a:lumMod val="20000"/>
                  <a:lumOff val="80000"/>
                </a:schemeClr>
              </a:solidFill>
            </a:endParaRPr>
          </a:p>
          <a:p>
            <a:pPr lvl="1"/>
            <a:r>
              <a:rPr lang="en-US" dirty="0" smtClean="0">
                <a:solidFill>
                  <a:schemeClr val="tx2">
                    <a:lumMod val="75000"/>
                  </a:schemeClr>
                </a:solidFill>
              </a:rPr>
              <a:t> </a:t>
            </a:r>
            <a:r>
              <a:rPr lang="en-US" dirty="0">
                <a:solidFill>
                  <a:schemeClr val="bg1"/>
                </a:solidFill>
              </a:rPr>
              <a:t>Canopy Cover </a:t>
            </a:r>
            <a:r>
              <a:rPr lang="en-US" dirty="0" smtClean="0">
                <a:solidFill>
                  <a:schemeClr val="bg1"/>
                </a:solidFill>
              </a:rPr>
              <a:t>Variation</a:t>
            </a:r>
            <a:r>
              <a:rPr lang="en-US" baseline="30000" dirty="0" smtClean="0">
                <a:solidFill>
                  <a:schemeClr val="bg1"/>
                </a:solidFill>
              </a:rPr>
              <a:t>2</a:t>
            </a:r>
            <a:endParaRPr lang="en-US" dirty="0">
              <a:solidFill>
                <a:schemeClr val="bg1"/>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2304" y="1371599"/>
            <a:ext cx="3934496" cy="5245995"/>
          </a:xfrm>
          <a:prstGeom prst="rect">
            <a:avLst/>
          </a:prstGeom>
          <a:effectLst>
            <a:softEdge rad="63500"/>
          </a:effectLst>
        </p:spPr>
      </p:pic>
    </p:spTree>
    <p:extLst>
      <p:ext uri="{BB962C8B-B14F-4D97-AF65-F5344CB8AC3E}">
        <p14:creationId xmlns:p14="http://schemas.microsoft.com/office/powerpoint/2010/main" val="41026170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Across Models </a:t>
            </a:r>
            <a:endParaRPr lang="en-US" dirty="0"/>
          </a:p>
        </p:txBody>
      </p:sp>
      <p:grpSp>
        <p:nvGrpSpPr>
          <p:cNvPr id="4" name="Group 3"/>
          <p:cNvGrpSpPr/>
          <p:nvPr/>
        </p:nvGrpSpPr>
        <p:grpSpPr>
          <a:xfrm>
            <a:off x="230843" y="1346711"/>
            <a:ext cx="8681499" cy="5212907"/>
            <a:chOff x="4501662" y="1670742"/>
            <a:chExt cx="4448907" cy="256990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2609" y="1679332"/>
              <a:ext cx="4187960" cy="2561318"/>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01662" y="1670742"/>
              <a:ext cx="263769" cy="2557179"/>
            </a:xfrm>
            <a:prstGeom prst="rect">
              <a:avLst/>
            </a:prstGeom>
          </p:spPr>
        </p:pic>
      </p:grpSp>
      <p:sp>
        <p:nvSpPr>
          <p:cNvPr id="5" name="TextBox 4"/>
          <p:cNvSpPr txBox="1"/>
          <p:nvPr/>
        </p:nvSpPr>
        <p:spPr>
          <a:xfrm>
            <a:off x="3433908" y="6559618"/>
            <a:ext cx="2763449" cy="338554"/>
          </a:xfrm>
          <a:prstGeom prst="rect">
            <a:avLst/>
          </a:prstGeom>
          <a:noFill/>
        </p:spPr>
        <p:txBody>
          <a:bodyPr wrap="none" rtlCol="0">
            <a:spAutoFit/>
          </a:bodyPr>
          <a:lstStyle/>
          <a:p>
            <a:r>
              <a:rPr lang="en-US" sz="1600" dirty="0" smtClean="0">
                <a:solidFill>
                  <a:schemeClr val="bg1"/>
                </a:solidFill>
              </a:rPr>
              <a:t>Total Tree Density (trees/ha)</a:t>
            </a:r>
            <a:endParaRPr lang="en-US" sz="1600" dirty="0">
              <a:solidFill>
                <a:schemeClr val="bg1"/>
              </a:solidFill>
            </a:endParaRPr>
          </a:p>
        </p:txBody>
      </p:sp>
      <p:sp>
        <p:nvSpPr>
          <p:cNvPr id="6" name="Rectangle 5"/>
          <p:cNvSpPr/>
          <p:nvPr/>
        </p:nvSpPr>
        <p:spPr>
          <a:xfrm>
            <a:off x="4307258" y="1369426"/>
            <a:ext cx="1038687" cy="279047"/>
          </a:xfrm>
          <a:prstGeom prst="rect">
            <a:avLst/>
          </a:prstGeom>
          <a:solidFill>
            <a:srgbClr val="CCCCCC"/>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762299" y="1348061"/>
            <a:ext cx="2278190" cy="369332"/>
          </a:xfrm>
          <a:prstGeom prst="rect">
            <a:avLst/>
          </a:prstGeom>
          <a:noFill/>
        </p:spPr>
        <p:txBody>
          <a:bodyPr wrap="square" rtlCol="0">
            <a:spAutoFit/>
          </a:bodyPr>
          <a:lstStyle/>
          <a:p>
            <a:r>
              <a:rPr lang="en-US" dirty="0" smtClean="0">
                <a:solidFill>
                  <a:schemeClr val="bg1"/>
                </a:solidFill>
              </a:rPr>
              <a:t>Total Tree Density</a:t>
            </a:r>
            <a:endParaRPr lang="en-US" dirty="0">
              <a:solidFill>
                <a:schemeClr val="bg1"/>
              </a:solidFill>
            </a:endParaRPr>
          </a:p>
        </p:txBody>
      </p:sp>
      <p:sp>
        <p:nvSpPr>
          <p:cNvPr id="29" name="Rectangle 28"/>
          <p:cNvSpPr/>
          <p:nvPr/>
        </p:nvSpPr>
        <p:spPr>
          <a:xfrm>
            <a:off x="231250" y="1617331"/>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31250" y="2682008"/>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59879" y="3780679"/>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50930" y="4987899"/>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30843" y="6091995"/>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54028" y="6091994"/>
            <a:ext cx="435835"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0</a:t>
            </a:r>
          </a:p>
        </p:txBody>
      </p:sp>
      <p:sp>
        <p:nvSpPr>
          <p:cNvPr id="36" name="Rectangle 35"/>
          <p:cNvSpPr/>
          <p:nvPr/>
        </p:nvSpPr>
        <p:spPr>
          <a:xfrm>
            <a:off x="237626" y="4900432"/>
            <a:ext cx="506970"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288267" y="3746950"/>
            <a:ext cx="45728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38" name="Rectangle 37"/>
          <p:cNvSpPr/>
          <p:nvPr/>
        </p:nvSpPr>
        <p:spPr>
          <a:xfrm>
            <a:off x="238586" y="2577111"/>
            <a:ext cx="506970"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0.75</a:t>
            </a:r>
            <a:endParaRPr lang="en-US" sz="1200" dirty="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238586" y="1433547"/>
            <a:ext cx="506970"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1.00</a:t>
            </a:r>
            <a:endParaRPr lang="en-US" sz="1200" dirty="0">
              <a:solidFill>
                <a:schemeClr val="bg1"/>
              </a:solidFill>
              <a:latin typeface="Arial" panose="020B0604020202020204" pitchFamily="34" charset="0"/>
              <a:cs typeface="Arial" panose="020B0604020202020204" pitchFamily="34" charset="0"/>
            </a:endParaRPr>
          </a:p>
        </p:txBody>
      </p:sp>
      <p:sp>
        <p:nvSpPr>
          <p:cNvPr id="40" name="Rectangle 39"/>
          <p:cNvSpPr/>
          <p:nvPr/>
        </p:nvSpPr>
        <p:spPr>
          <a:xfrm>
            <a:off x="1884122" y="6309551"/>
            <a:ext cx="573225"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590</a:t>
            </a:r>
            <a:endParaRPr lang="en-US" sz="1200"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8004125" y="6300765"/>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3108</a:t>
            </a:r>
            <a:endParaRPr lang="en-US" sz="1200" dirty="0">
              <a:solidFill>
                <a:schemeClr val="bg1"/>
              </a:solidFill>
              <a:latin typeface="Arial" panose="020B0604020202020204" pitchFamily="34" charset="0"/>
              <a:cs typeface="Arial" panose="020B0604020202020204" pitchFamily="34" charset="0"/>
            </a:endParaRPr>
          </a:p>
        </p:txBody>
      </p:sp>
      <p:sp>
        <p:nvSpPr>
          <p:cNvPr id="42" name="Rectangle 41"/>
          <p:cNvSpPr/>
          <p:nvPr/>
        </p:nvSpPr>
        <p:spPr>
          <a:xfrm>
            <a:off x="5974444" y="6326492"/>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2268</a:t>
            </a:r>
            <a:endParaRPr lang="en-US" sz="1200" dirty="0">
              <a:solidFill>
                <a:schemeClr val="bg1"/>
              </a:solidFill>
              <a:latin typeface="Arial" panose="020B0604020202020204" pitchFamily="34" charset="0"/>
              <a:cs typeface="Arial" panose="020B0604020202020204" pitchFamily="34" charset="0"/>
            </a:endParaRPr>
          </a:p>
        </p:txBody>
      </p:sp>
      <p:sp>
        <p:nvSpPr>
          <p:cNvPr id="43" name="Rectangle 42"/>
          <p:cNvSpPr/>
          <p:nvPr/>
        </p:nvSpPr>
        <p:spPr>
          <a:xfrm>
            <a:off x="3923941" y="6300969"/>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1429</a:t>
            </a:r>
            <a:endParaRPr lang="en-US" sz="12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rot="16200000">
            <a:off x="-1163699" y="3783886"/>
            <a:ext cx="2531462" cy="338554"/>
          </a:xfrm>
          <a:prstGeom prst="rect">
            <a:avLst/>
          </a:prstGeom>
          <a:noFill/>
        </p:spPr>
        <p:txBody>
          <a:bodyPr wrap="square" rtlCol="0">
            <a:spAutoFit/>
          </a:bodyPr>
          <a:lstStyle/>
          <a:p>
            <a:r>
              <a:rPr lang="en-US" sz="1600" dirty="0" smtClean="0"/>
              <a:t>Probability of Selection</a:t>
            </a:r>
            <a:endParaRPr lang="en-US" sz="1600" dirty="0"/>
          </a:p>
        </p:txBody>
      </p:sp>
    </p:spTree>
    <p:extLst>
      <p:ext uri="{BB962C8B-B14F-4D97-AF65-F5344CB8AC3E}">
        <p14:creationId xmlns:p14="http://schemas.microsoft.com/office/powerpoint/2010/main" val="4043772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Across Models </a:t>
            </a:r>
            <a:endParaRPr lang="en-US" dirty="0"/>
          </a:p>
        </p:txBody>
      </p:sp>
      <p:sp>
        <p:nvSpPr>
          <p:cNvPr id="18" name="TextBox 17"/>
          <p:cNvSpPr txBox="1"/>
          <p:nvPr/>
        </p:nvSpPr>
        <p:spPr>
          <a:xfrm rot="16200000">
            <a:off x="-1131720" y="3945523"/>
            <a:ext cx="2531462" cy="338554"/>
          </a:xfrm>
          <a:prstGeom prst="rect">
            <a:avLst/>
          </a:prstGeom>
          <a:noFill/>
        </p:spPr>
        <p:txBody>
          <a:bodyPr wrap="square" rtlCol="0">
            <a:spAutoFit/>
          </a:bodyPr>
          <a:lstStyle/>
          <a:p>
            <a:r>
              <a:rPr lang="en-US" sz="1600" dirty="0" smtClean="0"/>
              <a:t>Probability of Selection</a:t>
            </a:r>
            <a:endParaRPr lang="en-US" sz="1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6031" y="1659047"/>
            <a:ext cx="8651936" cy="4911505"/>
          </a:xfrm>
          <a:prstGeom prst="rect">
            <a:avLst/>
          </a:prstGeom>
        </p:spPr>
      </p:pic>
      <p:sp>
        <p:nvSpPr>
          <p:cNvPr id="4" name="Rectangle 3"/>
          <p:cNvSpPr/>
          <p:nvPr/>
        </p:nvSpPr>
        <p:spPr>
          <a:xfrm>
            <a:off x="3621384" y="1662998"/>
            <a:ext cx="1901227" cy="237957"/>
          </a:xfrm>
          <a:prstGeom prst="rect">
            <a:avLst/>
          </a:prstGeom>
          <a:solidFill>
            <a:srgbClr val="CCCCCC"/>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716634" y="1597310"/>
            <a:ext cx="1710725" cy="369332"/>
          </a:xfrm>
          <a:prstGeom prst="rect">
            <a:avLst/>
          </a:prstGeom>
          <a:noFill/>
        </p:spPr>
        <p:txBody>
          <a:bodyPr wrap="none" rtlCol="0">
            <a:spAutoFit/>
          </a:bodyPr>
          <a:lstStyle/>
          <a:p>
            <a:r>
              <a:rPr lang="en-US" dirty="0" smtClean="0">
                <a:solidFill>
                  <a:schemeClr val="bg1"/>
                </a:solidFill>
              </a:rPr>
              <a:t>Pruning Height</a:t>
            </a:r>
            <a:endParaRPr lang="en-US" dirty="0">
              <a:solidFill>
                <a:schemeClr val="bg1"/>
              </a:solidFill>
            </a:endParaRPr>
          </a:p>
        </p:txBody>
      </p:sp>
      <p:sp>
        <p:nvSpPr>
          <p:cNvPr id="25" name="TextBox 24"/>
          <p:cNvSpPr txBox="1"/>
          <p:nvPr/>
        </p:nvSpPr>
        <p:spPr>
          <a:xfrm>
            <a:off x="3716634" y="6512106"/>
            <a:ext cx="1906291" cy="338554"/>
          </a:xfrm>
          <a:prstGeom prst="rect">
            <a:avLst/>
          </a:prstGeom>
          <a:noFill/>
        </p:spPr>
        <p:txBody>
          <a:bodyPr wrap="none" rtlCol="0">
            <a:spAutoFit/>
          </a:bodyPr>
          <a:lstStyle/>
          <a:p>
            <a:r>
              <a:rPr lang="en-US" sz="1600" dirty="0" smtClean="0">
                <a:solidFill>
                  <a:schemeClr val="bg1"/>
                </a:solidFill>
              </a:rPr>
              <a:t>Pruning Height (</a:t>
            </a:r>
            <a:r>
              <a:rPr lang="en-US" sz="1600" dirty="0">
                <a:solidFill>
                  <a:schemeClr val="bg1"/>
                </a:solidFill>
              </a:rPr>
              <a:t>m</a:t>
            </a:r>
            <a:r>
              <a:rPr lang="en-US" sz="1600" dirty="0" smtClean="0">
                <a:solidFill>
                  <a:schemeClr val="bg1"/>
                </a:solidFill>
              </a:rPr>
              <a:t>)</a:t>
            </a:r>
            <a:endParaRPr lang="en-US" sz="1600" dirty="0">
              <a:solidFill>
                <a:schemeClr val="bg1"/>
              </a:solidFill>
            </a:endParaRPr>
          </a:p>
        </p:txBody>
      </p:sp>
      <p:sp>
        <p:nvSpPr>
          <p:cNvPr id="28" name="Rectangle 27"/>
          <p:cNvSpPr/>
          <p:nvPr/>
        </p:nvSpPr>
        <p:spPr>
          <a:xfrm>
            <a:off x="246031" y="1784391"/>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46031" y="2849068"/>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74660" y="3947739"/>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36184" y="5012571"/>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74660" y="6119870"/>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0</a:t>
            </a:r>
          </a:p>
        </p:txBody>
      </p:sp>
      <p:sp>
        <p:nvSpPr>
          <p:cNvPr id="33" name="Rectangle 32"/>
          <p:cNvSpPr/>
          <p:nvPr/>
        </p:nvSpPr>
        <p:spPr>
          <a:xfrm>
            <a:off x="252901" y="4964704"/>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252901" y="3882953"/>
            <a:ext cx="463792"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35" name="Rectangle 34"/>
          <p:cNvSpPr/>
          <p:nvPr/>
        </p:nvSpPr>
        <p:spPr>
          <a:xfrm>
            <a:off x="236184" y="2783577"/>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0.75</a:t>
            </a:r>
            <a:endParaRPr lang="en-US" sz="1200" dirty="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236184" y="1684201"/>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1.00</a:t>
            </a:r>
            <a:endParaRPr lang="en-US" sz="1200" dirty="0">
              <a:solidFill>
                <a:schemeClr val="bg1"/>
              </a:solidFill>
              <a:latin typeface="Arial" panose="020B0604020202020204" pitchFamily="34" charset="0"/>
              <a:cs typeface="Arial" panose="020B0604020202020204" pitchFamily="34" charset="0"/>
            </a:endParaRPr>
          </a:p>
        </p:txBody>
      </p:sp>
      <p:sp>
        <p:nvSpPr>
          <p:cNvPr id="41" name="Rectangle 40"/>
          <p:cNvSpPr/>
          <p:nvPr/>
        </p:nvSpPr>
        <p:spPr>
          <a:xfrm>
            <a:off x="1922569" y="6312339"/>
            <a:ext cx="552116" cy="23970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1.2</a:t>
            </a:r>
            <a:endParaRPr lang="en-US" sz="1200" dirty="0">
              <a:solidFill>
                <a:schemeClr val="bg1"/>
              </a:solidFill>
              <a:latin typeface="Arial" panose="020B0604020202020204" pitchFamily="34" charset="0"/>
              <a:cs typeface="Arial" panose="020B0604020202020204" pitchFamily="34" charset="0"/>
            </a:endParaRPr>
          </a:p>
        </p:txBody>
      </p:sp>
      <p:sp>
        <p:nvSpPr>
          <p:cNvPr id="43" name="Rectangle 42"/>
          <p:cNvSpPr/>
          <p:nvPr/>
        </p:nvSpPr>
        <p:spPr>
          <a:xfrm>
            <a:off x="6669306" y="6318923"/>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6.8</a:t>
            </a:r>
            <a:endParaRPr lang="en-US" sz="1200" dirty="0">
              <a:solidFill>
                <a:schemeClr val="bg1"/>
              </a:solidFill>
              <a:latin typeface="Arial" panose="020B0604020202020204" pitchFamily="34" charset="0"/>
              <a:cs typeface="Arial" panose="020B0604020202020204" pitchFamily="34" charset="0"/>
            </a:endParaRPr>
          </a:p>
        </p:txBody>
      </p:sp>
      <p:sp>
        <p:nvSpPr>
          <p:cNvPr id="44" name="Rectangle 43"/>
          <p:cNvSpPr/>
          <p:nvPr/>
        </p:nvSpPr>
        <p:spPr>
          <a:xfrm>
            <a:off x="4290452" y="6318923"/>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4.0</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120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Across Models </a:t>
            </a:r>
            <a:endParaRPr lang="en-US" dirty="0"/>
          </a:p>
        </p:txBody>
      </p:sp>
      <p:sp>
        <p:nvSpPr>
          <p:cNvPr id="14" name="TextBox 13"/>
          <p:cNvSpPr txBox="1"/>
          <p:nvPr/>
        </p:nvSpPr>
        <p:spPr>
          <a:xfrm rot="16200000">
            <a:off x="-1096454" y="3812467"/>
            <a:ext cx="2531462" cy="338554"/>
          </a:xfrm>
          <a:prstGeom prst="rect">
            <a:avLst/>
          </a:prstGeom>
          <a:noFill/>
        </p:spPr>
        <p:txBody>
          <a:bodyPr wrap="square" rtlCol="0">
            <a:spAutoFit/>
          </a:bodyPr>
          <a:lstStyle/>
          <a:p>
            <a:r>
              <a:rPr lang="en-US" sz="1600" dirty="0" smtClean="0"/>
              <a:t>Probability of Selection</a:t>
            </a:r>
            <a:endParaRPr lang="en-US" sz="1600" dirty="0"/>
          </a:p>
        </p:txBody>
      </p:sp>
      <p:sp>
        <p:nvSpPr>
          <p:cNvPr id="23" name="TextBox 22"/>
          <p:cNvSpPr txBox="1"/>
          <p:nvPr/>
        </p:nvSpPr>
        <p:spPr>
          <a:xfrm>
            <a:off x="3903612" y="6526130"/>
            <a:ext cx="1542410" cy="338554"/>
          </a:xfrm>
          <a:prstGeom prst="rect">
            <a:avLst/>
          </a:prstGeom>
          <a:noFill/>
        </p:spPr>
        <p:txBody>
          <a:bodyPr wrap="none" rtlCol="0">
            <a:spAutoFit/>
          </a:bodyPr>
          <a:lstStyle/>
          <a:p>
            <a:r>
              <a:rPr lang="en-US" sz="1600" dirty="0" smtClean="0">
                <a:solidFill>
                  <a:schemeClr val="bg1"/>
                </a:solidFill>
              </a:rPr>
              <a:t>Low Cover (%)</a:t>
            </a:r>
            <a:endParaRPr lang="en-US" sz="1600" dirty="0">
              <a:solidFill>
                <a:schemeClr val="bg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3288" y="1361898"/>
            <a:ext cx="8743058" cy="5239692"/>
          </a:xfrm>
          <a:prstGeom prst="rect">
            <a:avLst/>
          </a:prstGeom>
        </p:spPr>
      </p:pic>
      <p:sp>
        <p:nvSpPr>
          <p:cNvPr id="24" name="Rectangle 23"/>
          <p:cNvSpPr/>
          <p:nvPr/>
        </p:nvSpPr>
        <p:spPr>
          <a:xfrm>
            <a:off x="1264848" y="6361384"/>
            <a:ext cx="280658"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a:t>
            </a:r>
            <a:endParaRPr lang="en-US" sz="1200"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339361" y="6143828"/>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0</a:t>
            </a:r>
          </a:p>
        </p:txBody>
      </p:sp>
      <p:sp>
        <p:nvSpPr>
          <p:cNvPr id="28" name="Rectangle 27"/>
          <p:cNvSpPr/>
          <p:nvPr/>
        </p:nvSpPr>
        <p:spPr>
          <a:xfrm>
            <a:off x="303288" y="4895575"/>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312989" y="3778237"/>
            <a:ext cx="463792"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30" name="Rectangle 29"/>
          <p:cNvSpPr/>
          <p:nvPr/>
        </p:nvSpPr>
        <p:spPr>
          <a:xfrm>
            <a:off x="303288" y="2595210"/>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0.75</a:t>
            </a:r>
            <a:endParaRPr lang="en-US" sz="1200" dirty="0">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303288" y="1445367"/>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1.00</a:t>
            </a:r>
            <a:endParaRPr lang="en-US" sz="12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640717" y="1358800"/>
            <a:ext cx="2299316" cy="288693"/>
          </a:xfrm>
          <a:prstGeom prst="rect">
            <a:avLst/>
          </a:prstGeom>
          <a:solidFill>
            <a:srgbClr val="CCCCCC"/>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562974" y="1318481"/>
            <a:ext cx="2659702" cy="369332"/>
          </a:xfrm>
          <a:prstGeom prst="rect">
            <a:avLst/>
          </a:prstGeom>
          <a:noFill/>
        </p:spPr>
        <p:txBody>
          <a:bodyPr wrap="none" rtlCol="0">
            <a:spAutoFit/>
          </a:bodyPr>
          <a:lstStyle/>
          <a:p>
            <a:r>
              <a:rPr lang="en-US" dirty="0" smtClean="0">
                <a:solidFill>
                  <a:schemeClr val="bg1"/>
                </a:solidFill>
              </a:rPr>
              <a:t>Low Cover (7 cm-0.5 m)</a:t>
            </a:r>
            <a:endParaRPr lang="en-US" dirty="0">
              <a:solidFill>
                <a:schemeClr val="bg1"/>
              </a:solidFill>
            </a:endParaRPr>
          </a:p>
        </p:txBody>
      </p:sp>
      <p:sp>
        <p:nvSpPr>
          <p:cNvPr id="33" name="Rectangle 32"/>
          <p:cNvSpPr/>
          <p:nvPr/>
        </p:nvSpPr>
        <p:spPr>
          <a:xfrm>
            <a:off x="7400839" y="6358958"/>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90</a:t>
            </a:r>
            <a:endParaRPr lang="en-US" sz="1200"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5313990" y="6358865"/>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60</a:t>
            </a:r>
            <a:endParaRPr lang="en-US" sz="1200" dirty="0">
              <a:solidFill>
                <a:schemeClr val="bg1"/>
              </a:solidFill>
              <a:latin typeface="Arial" panose="020B0604020202020204" pitchFamily="34" charset="0"/>
              <a:cs typeface="Arial" panose="020B0604020202020204" pitchFamily="34" charset="0"/>
            </a:endParaRPr>
          </a:p>
        </p:txBody>
      </p:sp>
      <p:sp>
        <p:nvSpPr>
          <p:cNvPr id="35" name="Rectangle 34"/>
          <p:cNvSpPr/>
          <p:nvPr/>
        </p:nvSpPr>
        <p:spPr>
          <a:xfrm>
            <a:off x="3203029" y="6352710"/>
            <a:ext cx="563087"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30</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103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8165" y="1342829"/>
            <a:ext cx="7125436" cy="5243007"/>
          </a:xfrm>
          <a:prstGeom prst="rect">
            <a:avLst/>
          </a:prstGeom>
        </p:spPr>
      </p:pic>
      <p:sp>
        <p:nvSpPr>
          <p:cNvPr id="2" name="Title 1"/>
          <p:cNvSpPr>
            <a:spLocks noGrp="1"/>
          </p:cNvSpPr>
          <p:nvPr>
            <p:ph type="title"/>
          </p:nvPr>
        </p:nvSpPr>
        <p:spPr/>
        <p:txBody>
          <a:bodyPr/>
          <a:lstStyle/>
          <a:p>
            <a:r>
              <a:rPr lang="en-US" dirty="0" smtClean="0"/>
              <a:t>Drivers Across Models </a:t>
            </a:r>
            <a:endParaRPr lang="en-US" dirty="0"/>
          </a:p>
        </p:txBody>
      </p:sp>
      <p:sp>
        <p:nvSpPr>
          <p:cNvPr id="14" name="TextBox 13"/>
          <p:cNvSpPr txBox="1"/>
          <p:nvPr/>
        </p:nvSpPr>
        <p:spPr>
          <a:xfrm rot="16200000">
            <a:off x="-500316" y="3846252"/>
            <a:ext cx="2531462" cy="338554"/>
          </a:xfrm>
          <a:prstGeom prst="rect">
            <a:avLst/>
          </a:prstGeom>
          <a:noFill/>
        </p:spPr>
        <p:txBody>
          <a:bodyPr wrap="square" rtlCol="0">
            <a:spAutoFit/>
          </a:bodyPr>
          <a:lstStyle/>
          <a:p>
            <a:r>
              <a:rPr lang="en-US" sz="1600" dirty="0" smtClean="0"/>
              <a:t>Probability of Selection</a:t>
            </a:r>
            <a:endParaRPr lang="en-US" sz="1600" dirty="0"/>
          </a:p>
        </p:txBody>
      </p:sp>
      <p:sp>
        <p:nvSpPr>
          <p:cNvPr id="23" name="TextBox 22"/>
          <p:cNvSpPr txBox="1"/>
          <p:nvPr/>
        </p:nvSpPr>
        <p:spPr>
          <a:xfrm>
            <a:off x="3586409" y="6540307"/>
            <a:ext cx="1971181" cy="338554"/>
          </a:xfrm>
          <a:prstGeom prst="rect">
            <a:avLst/>
          </a:prstGeom>
          <a:noFill/>
        </p:spPr>
        <p:txBody>
          <a:bodyPr wrap="none" rtlCol="0">
            <a:spAutoFit/>
          </a:bodyPr>
          <a:lstStyle/>
          <a:p>
            <a:r>
              <a:rPr lang="en-US" sz="1600" dirty="0" smtClean="0">
                <a:solidFill>
                  <a:schemeClr val="bg1"/>
                </a:solidFill>
              </a:rPr>
              <a:t>Amount of Variation</a:t>
            </a:r>
            <a:endParaRPr lang="en-US" sz="1600" dirty="0">
              <a:solidFill>
                <a:schemeClr val="bg1"/>
              </a:solidFill>
            </a:endParaRPr>
          </a:p>
        </p:txBody>
      </p:sp>
      <p:sp>
        <p:nvSpPr>
          <p:cNvPr id="24" name="Rectangle 23"/>
          <p:cNvSpPr/>
          <p:nvPr/>
        </p:nvSpPr>
        <p:spPr>
          <a:xfrm>
            <a:off x="1510748" y="6358958"/>
            <a:ext cx="363907" cy="226878"/>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a:t>
            </a:r>
            <a:endParaRPr lang="en-US" sz="1200"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a:off x="974238" y="6133069"/>
            <a:ext cx="442032" cy="334119"/>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0</a:t>
            </a:r>
          </a:p>
        </p:txBody>
      </p:sp>
      <p:sp>
        <p:nvSpPr>
          <p:cNvPr id="28" name="Rectangle 27"/>
          <p:cNvSpPr/>
          <p:nvPr/>
        </p:nvSpPr>
        <p:spPr>
          <a:xfrm>
            <a:off x="931219" y="4951845"/>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0.25</a:t>
            </a:r>
            <a:endParaRPr lang="en-US" sz="1200" dirty="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963358" y="3795650"/>
            <a:ext cx="463792"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0.5</a:t>
            </a:r>
            <a:endParaRPr lang="en-US" sz="1200" dirty="0">
              <a:solidFill>
                <a:schemeClr val="bg1"/>
              </a:solidFill>
              <a:latin typeface="Arial" panose="020B0604020202020204" pitchFamily="34" charset="0"/>
              <a:cs typeface="Arial" panose="020B0604020202020204" pitchFamily="34" charset="0"/>
            </a:endParaRPr>
          </a:p>
        </p:txBody>
      </p:sp>
      <p:sp>
        <p:nvSpPr>
          <p:cNvPr id="30" name="Rectangle 29"/>
          <p:cNvSpPr/>
          <p:nvPr/>
        </p:nvSpPr>
        <p:spPr>
          <a:xfrm>
            <a:off x="938165" y="2703735"/>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0.75</a:t>
            </a:r>
            <a:endParaRPr lang="en-US" sz="1200" dirty="0">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925227" y="1553553"/>
            <a:ext cx="514179" cy="429852"/>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1.00</a:t>
            </a:r>
            <a:endParaRPr lang="en-US" sz="1200" dirty="0">
              <a:solidFill>
                <a:schemeClr val="bg1"/>
              </a:solidFill>
              <a:latin typeface="Arial" panose="020B0604020202020204" pitchFamily="34" charset="0"/>
              <a:cs typeface="Arial" panose="020B0604020202020204" pitchFamily="34" charset="0"/>
            </a:endParaRPr>
          </a:p>
        </p:txBody>
      </p:sp>
      <p:sp>
        <p:nvSpPr>
          <p:cNvPr id="33" name="Rectangle 32"/>
          <p:cNvSpPr/>
          <p:nvPr/>
        </p:nvSpPr>
        <p:spPr>
          <a:xfrm>
            <a:off x="6535395" y="6350625"/>
            <a:ext cx="708569"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90</a:t>
            </a:r>
            <a:endParaRPr lang="en-US" sz="1200"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4840357" y="6358957"/>
            <a:ext cx="644909" cy="233033"/>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60</a:t>
            </a:r>
            <a:endParaRPr lang="en-US" sz="1200" dirty="0">
              <a:solidFill>
                <a:schemeClr val="bg1"/>
              </a:solidFill>
              <a:latin typeface="Arial" panose="020B0604020202020204" pitchFamily="34" charset="0"/>
              <a:cs typeface="Arial" panose="020B0604020202020204" pitchFamily="34" charset="0"/>
            </a:endParaRPr>
          </a:p>
        </p:txBody>
      </p:sp>
      <p:sp>
        <p:nvSpPr>
          <p:cNvPr id="35" name="Rectangle 34"/>
          <p:cNvSpPr/>
          <p:nvPr/>
        </p:nvSpPr>
        <p:spPr>
          <a:xfrm>
            <a:off x="3127466" y="6352710"/>
            <a:ext cx="662762" cy="233126"/>
          </a:xfrm>
          <a:prstGeom prst="rect">
            <a:avLst/>
          </a:prstGeom>
          <a:solidFill>
            <a:srgbClr val="FFFFFF"/>
          </a:solidFill>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latin typeface="Arial" panose="020B0604020202020204" pitchFamily="34" charset="0"/>
                <a:cs typeface="Arial" panose="020B0604020202020204" pitchFamily="34" charset="0"/>
              </a:rPr>
              <a:t>30</a:t>
            </a:r>
            <a:endParaRPr lang="en-US" sz="12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3237299" y="1343875"/>
            <a:ext cx="2527167" cy="369332"/>
          </a:xfrm>
          <a:prstGeom prst="rect">
            <a:avLst/>
          </a:prstGeom>
          <a:noFill/>
        </p:spPr>
        <p:txBody>
          <a:bodyPr wrap="none" rtlCol="0">
            <a:spAutoFit/>
          </a:bodyPr>
          <a:lstStyle/>
          <a:p>
            <a:r>
              <a:rPr lang="en-US" dirty="0" smtClean="0">
                <a:solidFill>
                  <a:schemeClr val="bg1"/>
                </a:solidFill>
              </a:rPr>
              <a:t>Lateral Cover Variation</a:t>
            </a:r>
            <a:endParaRPr lang="en-US" dirty="0">
              <a:solidFill>
                <a:schemeClr val="bg1"/>
              </a:solidFill>
            </a:endParaRPr>
          </a:p>
        </p:txBody>
      </p:sp>
    </p:spTree>
    <p:extLst>
      <p:ext uri="{BB962C8B-B14F-4D97-AF65-F5344CB8AC3E}">
        <p14:creationId xmlns:p14="http://schemas.microsoft.com/office/powerpoint/2010/main" val="2371782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“Ideal” site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7745" y="1695236"/>
            <a:ext cx="6588509" cy="4398578"/>
          </a:xfrm>
          <a:prstGeom prst="rect">
            <a:avLst/>
          </a:prstGeom>
          <a:effectLst>
            <a:softEdge rad="63500"/>
          </a:effectLst>
        </p:spPr>
      </p:pic>
    </p:spTree>
    <p:extLst>
      <p:ext uri="{BB962C8B-B14F-4D97-AF65-F5344CB8AC3E}">
        <p14:creationId xmlns:p14="http://schemas.microsoft.com/office/powerpoint/2010/main" val="720412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1046" descr="d07l-4-m-photo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3376" y="3783550"/>
            <a:ext cx="2513090" cy="174004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itle 3"/>
          <p:cNvSpPr>
            <a:spLocks noGrp="1"/>
          </p:cNvSpPr>
          <p:nvPr>
            <p:ph type="title"/>
          </p:nvPr>
        </p:nvSpPr>
        <p:spPr>
          <a:xfrm>
            <a:off x="685800" y="609600"/>
            <a:ext cx="7772400" cy="709914"/>
          </a:xfrm>
        </p:spPr>
        <p:txBody>
          <a:bodyPr>
            <a:normAutofit fontScale="90000"/>
          </a:bodyPr>
          <a:lstStyle/>
          <a:p>
            <a:r>
              <a:rPr lang="en-US" altLang="en-US" dirty="0"/>
              <a:t>Harvest Changes </a:t>
            </a:r>
            <a:r>
              <a:rPr lang="en-US" altLang="en-US" dirty="0" smtClean="0"/>
              <a:t>1980’s-2014</a:t>
            </a:r>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9796" y="1998841"/>
            <a:ext cx="2592000" cy="1678566"/>
          </a:xfrm>
          <a:prstGeom prst="rect">
            <a:avLst/>
          </a:prstGeom>
          <a:effectLst>
            <a:softEdge rad="635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831" y="1931657"/>
            <a:ext cx="5857943" cy="3703787"/>
          </a:xfrm>
          <a:prstGeom prst="rect">
            <a:avLst/>
          </a:prstGeom>
        </p:spPr>
      </p:pic>
      <p:sp>
        <p:nvSpPr>
          <p:cNvPr id="7" name="TextBox 6"/>
          <p:cNvSpPr txBox="1"/>
          <p:nvPr/>
        </p:nvSpPr>
        <p:spPr>
          <a:xfrm>
            <a:off x="0" y="5651145"/>
            <a:ext cx="5622117" cy="369332"/>
          </a:xfrm>
          <a:prstGeom prst="rect">
            <a:avLst/>
          </a:prstGeom>
          <a:noFill/>
        </p:spPr>
        <p:txBody>
          <a:bodyPr wrap="none" rtlCol="0">
            <a:spAutoFit/>
          </a:bodyPr>
          <a:lstStyle/>
          <a:p>
            <a:r>
              <a:rPr lang="en-US" dirty="0" smtClean="0"/>
              <a:t>(Maine Forest Service, </a:t>
            </a:r>
            <a:r>
              <a:rPr lang="en-US" dirty="0" err="1" smtClean="0"/>
              <a:t>Silvicultural</a:t>
            </a:r>
            <a:r>
              <a:rPr lang="en-US" dirty="0" smtClean="0"/>
              <a:t> Activities Reports)</a:t>
            </a:r>
            <a:endParaRPr lang="en-US" dirty="0"/>
          </a:p>
        </p:txBody>
      </p:sp>
      <p:cxnSp>
        <p:nvCxnSpPr>
          <p:cNvPr id="11" name="Straight Arrow Connector 10"/>
          <p:cNvCxnSpPr/>
          <p:nvPr/>
        </p:nvCxnSpPr>
        <p:spPr>
          <a:xfrm flipH="1">
            <a:off x="1341783" y="3940866"/>
            <a:ext cx="646043" cy="4472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1659775" y="3598884"/>
            <a:ext cx="2236574" cy="369332"/>
          </a:xfrm>
          <a:prstGeom prst="rect">
            <a:avLst/>
          </a:prstGeom>
          <a:noFill/>
        </p:spPr>
        <p:txBody>
          <a:bodyPr wrap="none" rtlCol="0">
            <a:spAutoFit/>
          </a:bodyPr>
          <a:lstStyle/>
          <a:p>
            <a:r>
              <a:rPr lang="en-US" dirty="0" smtClean="0">
                <a:solidFill>
                  <a:schemeClr val="bg1"/>
                </a:solidFill>
              </a:rPr>
              <a:t>Forest Practices Act</a:t>
            </a:r>
            <a:endParaRPr lang="en-US" dirty="0">
              <a:solidFill>
                <a:schemeClr val="bg1"/>
              </a:solidFill>
            </a:endParaRPr>
          </a:p>
        </p:txBody>
      </p:sp>
    </p:spTree>
    <p:extLst>
      <p:ext uri="{BB962C8B-B14F-4D97-AF65-F5344CB8AC3E}">
        <p14:creationId xmlns:p14="http://schemas.microsoft.com/office/powerpoint/2010/main" val="2893293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Home Range</a:t>
            </a:r>
            <a:endParaRPr lang="en-US" dirty="0"/>
          </a:p>
        </p:txBody>
      </p:sp>
      <p:sp>
        <p:nvSpPr>
          <p:cNvPr id="3" name="Content Placeholder 2"/>
          <p:cNvSpPr>
            <a:spLocks noGrp="1"/>
          </p:cNvSpPr>
          <p:nvPr>
            <p:ph sz="half" idx="1"/>
          </p:nvPr>
        </p:nvSpPr>
        <p:spPr/>
        <p:txBody>
          <a:bodyPr/>
          <a:lstStyle/>
          <a:p>
            <a:r>
              <a:rPr lang="en-US" dirty="0" smtClean="0"/>
              <a:t>27 Females</a:t>
            </a:r>
          </a:p>
          <a:p>
            <a:endParaRPr lang="en-US" dirty="0" smtClean="0"/>
          </a:p>
          <a:p>
            <a:r>
              <a:rPr lang="en-US" dirty="0" smtClean="0"/>
              <a:t>80% Fixed Kernel </a:t>
            </a:r>
          </a:p>
          <a:p>
            <a:endParaRPr lang="en-US" dirty="0" smtClean="0"/>
          </a:p>
          <a:p>
            <a:r>
              <a:rPr lang="en-US" dirty="0" smtClean="0"/>
              <a:t>Average: 37.7 ha (93.2 acres)</a:t>
            </a:r>
          </a:p>
          <a:p>
            <a:endParaRPr lang="en-US" dirty="0" smtClean="0"/>
          </a:p>
          <a:p>
            <a:r>
              <a:rPr lang="en-US" dirty="0" smtClean="0"/>
              <a:t>Range: 9.0 – 82.7 ha (</a:t>
            </a:r>
            <a:r>
              <a:rPr lang="en-US" dirty="0"/>
              <a:t>22.2 – </a:t>
            </a:r>
            <a:r>
              <a:rPr lang="en-US" dirty="0" smtClean="0"/>
              <a:t>204.4 acres) </a:t>
            </a:r>
          </a:p>
          <a:p>
            <a:endParaRPr lang="en-US" dirty="0" smtClean="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2857" y="1715813"/>
            <a:ext cx="4054138" cy="4028039"/>
          </a:xfrm>
          <a:prstGeom prst="rect">
            <a:avLst/>
          </a:prstGeom>
          <a:effectLst>
            <a:softEdge rad="63500"/>
          </a:effectLst>
        </p:spPr>
      </p:pic>
    </p:spTree>
    <p:extLst>
      <p:ext uri="{BB962C8B-B14F-4D97-AF65-F5344CB8AC3E}">
        <p14:creationId xmlns:p14="http://schemas.microsoft.com/office/powerpoint/2010/main" val="110686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46612" y="1399593"/>
            <a:ext cx="4040188" cy="762000"/>
          </a:xfrm>
        </p:spPr>
        <p:txBody>
          <a:bodyPr/>
          <a:lstStyle/>
          <a:p>
            <a:r>
              <a:rPr lang="en-US" dirty="0" smtClean="0"/>
              <a:t>Home Range	</a:t>
            </a:r>
            <a:endParaRPr lang="en-US" dirty="0"/>
          </a:p>
        </p:txBody>
      </p:sp>
      <p:sp>
        <p:nvSpPr>
          <p:cNvPr id="4" name="Content Placeholder 3"/>
          <p:cNvSpPr>
            <a:spLocks noGrp="1"/>
          </p:cNvSpPr>
          <p:nvPr>
            <p:ph sz="half" idx="2"/>
          </p:nvPr>
        </p:nvSpPr>
        <p:spPr>
          <a:xfrm>
            <a:off x="4646612" y="2201896"/>
            <a:ext cx="4038600" cy="3913632"/>
          </a:xfrm>
        </p:spPr>
        <p:txBody>
          <a:bodyPr/>
          <a:lstStyle/>
          <a:p>
            <a:r>
              <a:rPr lang="en-US" dirty="0" smtClean="0"/>
              <a:t>Most females </a:t>
            </a:r>
            <a:r>
              <a:rPr lang="en-US" dirty="0"/>
              <a:t>use areas </a:t>
            </a:r>
            <a:r>
              <a:rPr lang="en-US" dirty="0" smtClean="0"/>
              <a:t>≤ 55 hectares</a:t>
            </a:r>
          </a:p>
          <a:p>
            <a:endParaRPr lang="en-US" dirty="0"/>
          </a:p>
          <a:p>
            <a:r>
              <a:rPr lang="en-US" dirty="0" smtClean="0"/>
              <a:t>Nearly ½ of a females home range occurred in a single stand</a:t>
            </a:r>
          </a:p>
          <a:p>
            <a:endParaRPr lang="en-US" dirty="0" smtClean="0"/>
          </a:p>
          <a:p>
            <a:endParaRPr lang="en-US" dirty="0"/>
          </a:p>
        </p:txBody>
      </p:sp>
      <p:sp>
        <p:nvSpPr>
          <p:cNvPr id="7" name="Content Placeholder 6"/>
          <p:cNvSpPr>
            <a:spLocks noGrp="1"/>
          </p:cNvSpPr>
          <p:nvPr>
            <p:ph sz="quarter" idx="4"/>
          </p:nvPr>
        </p:nvSpPr>
        <p:spPr>
          <a:xfrm>
            <a:off x="458788" y="2201896"/>
            <a:ext cx="4038600" cy="3913632"/>
          </a:xfrm>
        </p:spPr>
        <p:txBody>
          <a:bodyPr/>
          <a:lstStyle/>
          <a:p>
            <a:r>
              <a:rPr lang="en-US" dirty="0"/>
              <a:t>Low tree densities (&lt; 1100 trees/ha)</a:t>
            </a:r>
          </a:p>
          <a:p>
            <a:endParaRPr lang="en-US" dirty="0"/>
          </a:p>
          <a:p>
            <a:r>
              <a:rPr lang="en-US" dirty="0" smtClean="0"/>
              <a:t>A wide range of pruning heights (1.3-8.0 m) </a:t>
            </a:r>
          </a:p>
          <a:p>
            <a:endParaRPr lang="en-US" dirty="0" smtClean="0"/>
          </a:p>
          <a:p>
            <a:r>
              <a:rPr lang="en-US" dirty="0"/>
              <a:t>Abundant low </a:t>
            </a:r>
            <a:r>
              <a:rPr lang="en-US" dirty="0" smtClean="0"/>
              <a:t>vegetation </a:t>
            </a:r>
          </a:p>
          <a:p>
            <a:pPr marL="0" indent="0">
              <a:buNone/>
            </a:pPr>
            <a:r>
              <a:rPr lang="en-US" dirty="0" smtClean="0"/>
              <a:t>   (&gt; </a:t>
            </a:r>
            <a:r>
              <a:rPr lang="en-US" dirty="0"/>
              <a:t>73%) </a:t>
            </a:r>
          </a:p>
          <a:p>
            <a:endParaRPr lang="en-US" dirty="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sp>
        <p:nvSpPr>
          <p:cNvPr id="5" name="Text Placeholder 4"/>
          <p:cNvSpPr>
            <a:spLocks noGrp="1"/>
          </p:cNvSpPr>
          <p:nvPr>
            <p:ph type="body" idx="3"/>
          </p:nvPr>
        </p:nvSpPr>
        <p:spPr>
          <a:xfrm>
            <a:off x="457200" y="1399593"/>
            <a:ext cx="4040188" cy="762000"/>
          </a:xfrm>
        </p:spPr>
        <p:txBody>
          <a:bodyPr/>
          <a:lstStyle/>
          <a:p>
            <a:r>
              <a:rPr lang="en-US" dirty="0" smtClean="0"/>
              <a:t>Habitat Selection</a:t>
            </a:r>
            <a:endParaRPr lang="en-US" dirty="0"/>
          </a:p>
        </p:txBody>
      </p:sp>
    </p:spTree>
    <p:extLst>
      <p:ext uri="{BB962C8B-B14F-4D97-AF65-F5344CB8AC3E}">
        <p14:creationId xmlns:p14="http://schemas.microsoft.com/office/powerpoint/2010/main" val="3836932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Selection for immature sites with abundant understory vegetation</a:t>
            </a:r>
          </a:p>
          <a:p>
            <a:endParaRPr lang="en-US" dirty="0" smtClean="0"/>
          </a:p>
          <a:p>
            <a:endParaRPr lang="en-US" dirty="0"/>
          </a:p>
          <a:p>
            <a:r>
              <a:rPr lang="en-US" dirty="0" smtClean="0"/>
              <a:t>Both </a:t>
            </a:r>
            <a:r>
              <a:rPr lang="en-US" dirty="0" err="1" smtClean="0"/>
              <a:t>intensly</a:t>
            </a:r>
            <a:r>
              <a:rPr lang="en-US" dirty="0" smtClean="0"/>
              <a:t> managed stands and coniferous wetlands were common used </a:t>
            </a:r>
          </a:p>
          <a:p>
            <a:endParaRPr lang="en-US" dirty="0" smtClean="0"/>
          </a:p>
          <a:p>
            <a:endParaRPr lang="en-US" dirty="0"/>
          </a:p>
          <a:p>
            <a:r>
              <a:rPr lang="en-US" dirty="0" smtClean="0"/>
              <a:t>Winter habitat may look very different</a:t>
            </a:r>
          </a:p>
          <a:p>
            <a:endParaRPr lang="en-US" dirty="0"/>
          </a:p>
          <a:p>
            <a:endParaRPr lang="en-US" dirty="0"/>
          </a:p>
          <a:p>
            <a:pPr marL="0" indent="0">
              <a:buNone/>
            </a:pPr>
            <a:endParaRPr lang="en-US" dirty="0"/>
          </a:p>
          <a:p>
            <a:pPr marL="0" indent="0">
              <a:buNone/>
            </a:pPr>
            <a:endParaRPr lang="en-US" dirty="0" smtClean="0"/>
          </a:p>
          <a:p>
            <a:endParaRPr lang="en-US" dirty="0"/>
          </a:p>
          <a:p>
            <a:pPr marL="0" indent="0">
              <a:buNone/>
            </a:pPr>
            <a:endParaRPr lang="en-US" dirty="0"/>
          </a:p>
          <a:p>
            <a:endParaRPr lang="en-US" dirty="0"/>
          </a:p>
          <a:p>
            <a:endParaRPr lang="en-US" dirty="0" smtClean="0"/>
          </a:p>
          <a:p>
            <a:endParaRPr lang="en-US" dirty="0"/>
          </a:p>
          <a:p>
            <a:endParaRPr lang="en-US" dirty="0" smtClean="0"/>
          </a:p>
          <a:p>
            <a:pPr>
              <a:buNone/>
            </a:pPr>
            <a:endParaRPr lang="en-US" dirty="0" smtClean="0"/>
          </a:p>
        </p:txBody>
      </p:sp>
      <p:sp>
        <p:nvSpPr>
          <p:cNvPr id="3" name="Title 2"/>
          <p:cNvSpPr>
            <a:spLocks noGrp="1"/>
          </p:cNvSpPr>
          <p:nvPr>
            <p:ph type="title"/>
          </p:nvPr>
        </p:nvSpPr>
        <p:spPr/>
        <p:txBody>
          <a:bodyPr/>
          <a:lstStyle/>
          <a:p>
            <a:r>
              <a:rPr lang="en-US" u="sng" dirty="0" smtClean="0"/>
              <a:t>Management Implications</a:t>
            </a:r>
            <a:endParaRPr lang="en-US" u="sng" dirty="0"/>
          </a:p>
        </p:txBody>
      </p:sp>
    </p:spTree>
    <p:extLst>
      <p:ext uri="{BB962C8B-B14F-4D97-AF65-F5344CB8AC3E}">
        <p14:creationId xmlns:p14="http://schemas.microsoft.com/office/powerpoint/2010/main" val="346238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Spruce grouse prefer early-mid successional forest</a:t>
            </a:r>
          </a:p>
          <a:p>
            <a:endParaRPr lang="en-US" dirty="0" smtClean="0"/>
          </a:p>
          <a:p>
            <a:endParaRPr lang="en-US" dirty="0"/>
          </a:p>
          <a:p>
            <a:r>
              <a:rPr lang="en-US" dirty="0" smtClean="0"/>
              <a:t>Juxtaposition of breeding and brood rearing habitat should be considered  </a:t>
            </a:r>
          </a:p>
          <a:p>
            <a:endParaRPr lang="en-US" dirty="0" smtClean="0"/>
          </a:p>
          <a:p>
            <a:endParaRPr lang="en-US" dirty="0"/>
          </a:p>
          <a:p>
            <a:r>
              <a:rPr lang="en-US" dirty="0" smtClean="0"/>
              <a:t>Retention and promotion of conifer regeneration is essential</a:t>
            </a:r>
            <a:endParaRPr lang="en-US" dirty="0"/>
          </a:p>
        </p:txBody>
      </p:sp>
      <p:sp>
        <p:nvSpPr>
          <p:cNvPr id="3" name="Title 2"/>
          <p:cNvSpPr>
            <a:spLocks noGrp="1"/>
          </p:cNvSpPr>
          <p:nvPr>
            <p:ph type="title"/>
          </p:nvPr>
        </p:nvSpPr>
        <p:spPr/>
        <p:txBody>
          <a:bodyPr>
            <a:normAutofit/>
          </a:bodyPr>
          <a:lstStyle/>
          <a:p>
            <a:r>
              <a:rPr lang="en-US" u="sng" dirty="0" smtClean="0"/>
              <a:t>Chapter 1 &amp; 2 Takeaways</a:t>
            </a:r>
            <a:endParaRPr lang="en-US" u="sng" dirty="0"/>
          </a:p>
        </p:txBody>
      </p:sp>
    </p:spTree>
    <p:extLst>
      <p:ext uri="{BB962C8B-B14F-4D97-AF65-F5344CB8AC3E}">
        <p14:creationId xmlns:p14="http://schemas.microsoft.com/office/powerpoint/2010/main" val="3815625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sng" dirty="0" smtClean="0"/>
              <a:t>Future Considerations</a:t>
            </a:r>
            <a:endParaRPr lang="en-US" u="sng" dirty="0"/>
          </a:p>
        </p:txBody>
      </p:sp>
      <p:sp>
        <p:nvSpPr>
          <p:cNvPr id="2" name="Content Placeholder 1"/>
          <p:cNvSpPr>
            <a:spLocks noGrp="1"/>
          </p:cNvSpPr>
          <p:nvPr>
            <p:ph sz="half" idx="1"/>
          </p:nvPr>
        </p:nvSpPr>
        <p:spPr/>
        <p:txBody>
          <a:bodyPr/>
          <a:lstStyle/>
          <a:p>
            <a:r>
              <a:rPr lang="en-US" dirty="0" smtClean="0"/>
              <a:t>Climate Change</a:t>
            </a:r>
          </a:p>
          <a:p>
            <a:endParaRPr lang="en-US" dirty="0" smtClean="0"/>
          </a:p>
          <a:p>
            <a:endParaRPr lang="en-US" dirty="0"/>
          </a:p>
          <a:p>
            <a:r>
              <a:rPr lang="en-US" dirty="0" smtClean="0"/>
              <a:t>Post Harvest Composition</a:t>
            </a:r>
          </a:p>
          <a:p>
            <a:endParaRPr lang="en-US" dirty="0" smtClean="0"/>
          </a:p>
          <a:p>
            <a:endParaRPr lang="en-US" dirty="0"/>
          </a:p>
          <a:p>
            <a:r>
              <a:rPr lang="en-US" dirty="0" smtClean="0"/>
              <a:t>Future Harvest Practices/Priorities</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7869" y="2186650"/>
            <a:ext cx="4328931" cy="3246699"/>
          </a:xfrm>
          <a:prstGeom prst="rect">
            <a:avLst/>
          </a:prstGeom>
          <a:effectLst>
            <a:softEdge rad="63500"/>
          </a:effectLst>
        </p:spPr>
      </p:pic>
    </p:spTree>
    <p:extLst>
      <p:ext uri="{BB962C8B-B14F-4D97-AF65-F5344CB8AC3E}">
        <p14:creationId xmlns:p14="http://schemas.microsoft.com/office/powerpoint/2010/main" val="1742946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4431671" cy="689572"/>
          </a:xfrm>
        </p:spPr>
        <p:txBody>
          <a:bodyPr>
            <a:normAutofit fontScale="90000"/>
          </a:bodyPr>
          <a:lstStyle/>
          <a:p>
            <a:pPr eaLnBrk="1" fontAlgn="auto" hangingPunct="1">
              <a:spcAft>
                <a:spcPts val="0"/>
              </a:spcAft>
              <a:defRPr/>
            </a:pPr>
            <a:r>
              <a:rPr dirty="0" smtClean="0">
                <a:ea typeface="+mj-ea"/>
                <a:cs typeface="+mj-cs"/>
              </a:rPr>
              <a:t>Acknowledgements</a:t>
            </a:r>
            <a:endParaRPr dirty="0">
              <a:ea typeface="+mj-ea"/>
              <a:cs typeface="+mj-cs"/>
            </a:endParaRPr>
          </a:p>
        </p:txBody>
      </p:sp>
      <p:sp>
        <p:nvSpPr>
          <p:cNvPr id="34819" name="Content Placeholder 8"/>
          <p:cNvSpPr>
            <a:spLocks noGrp="1"/>
          </p:cNvSpPr>
          <p:nvPr>
            <p:ph sz="half" idx="1"/>
          </p:nvPr>
        </p:nvSpPr>
        <p:spPr>
          <a:xfrm>
            <a:off x="434930" y="841972"/>
            <a:ext cx="4059238" cy="4125316"/>
          </a:xfrm>
        </p:spPr>
        <p:txBody>
          <a:bodyPr/>
          <a:lstStyle/>
          <a:p>
            <a:pPr marL="0" indent="0" eaLnBrk="1" hangingPunct="1">
              <a:lnSpc>
                <a:spcPct val="80000"/>
              </a:lnSpc>
              <a:buNone/>
            </a:pPr>
            <a:r>
              <a:rPr lang="en-US" sz="2800" u="sng" dirty="0">
                <a:ea typeface="ＭＳ Ｐゴシック" panose="020B0600070205080204" pitchFamily="34" charset="-128"/>
              </a:rPr>
              <a:t>Funding:</a:t>
            </a:r>
          </a:p>
          <a:p>
            <a:pPr eaLnBrk="1" hangingPunct="1">
              <a:lnSpc>
                <a:spcPct val="80000"/>
              </a:lnSpc>
            </a:pPr>
            <a:r>
              <a:rPr lang="en-US" sz="2800" dirty="0">
                <a:ea typeface="ＭＳ Ｐゴシック" panose="020B0600070205080204" pitchFamily="34" charset="-128"/>
              </a:rPr>
              <a:t>Maine Agricultural &amp; Forest Experiment </a:t>
            </a:r>
            <a:r>
              <a:rPr lang="en-US" sz="2800" dirty="0" smtClean="0">
                <a:ea typeface="ＭＳ Ｐゴシック" panose="020B0600070205080204" pitchFamily="34" charset="-128"/>
              </a:rPr>
              <a:t>Station</a:t>
            </a:r>
          </a:p>
          <a:p>
            <a:pPr eaLnBrk="1" hangingPunct="1">
              <a:lnSpc>
                <a:spcPct val="80000"/>
              </a:lnSpc>
            </a:pPr>
            <a:endParaRPr lang="en-US" sz="2800" dirty="0">
              <a:ea typeface="ＭＳ Ｐゴシック" panose="020B0600070205080204" pitchFamily="34" charset="-128"/>
            </a:endParaRPr>
          </a:p>
          <a:p>
            <a:pPr eaLnBrk="1" hangingPunct="1">
              <a:lnSpc>
                <a:spcPct val="80000"/>
              </a:lnSpc>
            </a:pPr>
            <a:r>
              <a:rPr lang="en-US" sz="2800" dirty="0">
                <a:ea typeface="ＭＳ Ｐゴシック" panose="020B0600070205080204" pitchFamily="34" charset="-128"/>
              </a:rPr>
              <a:t>Cooperative Forest Research </a:t>
            </a:r>
            <a:r>
              <a:rPr lang="en-US" sz="2800" dirty="0" smtClean="0">
                <a:ea typeface="ＭＳ Ｐゴシック" panose="020B0600070205080204" pitchFamily="34" charset="-128"/>
              </a:rPr>
              <a:t>Unit</a:t>
            </a:r>
          </a:p>
          <a:p>
            <a:pPr eaLnBrk="1" hangingPunct="1">
              <a:lnSpc>
                <a:spcPct val="80000"/>
              </a:lnSpc>
            </a:pPr>
            <a:endParaRPr lang="en-US" sz="2800" dirty="0">
              <a:ea typeface="ＭＳ Ｐゴシック" panose="020B0600070205080204" pitchFamily="34" charset="-128"/>
            </a:endParaRPr>
          </a:p>
          <a:p>
            <a:pPr eaLnBrk="1" hangingPunct="1">
              <a:lnSpc>
                <a:spcPct val="80000"/>
              </a:lnSpc>
            </a:pPr>
            <a:r>
              <a:rPr lang="en-US" sz="2800" dirty="0">
                <a:ea typeface="ＭＳ Ｐゴシック" panose="020B0600070205080204" pitchFamily="34" charset="-128"/>
              </a:rPr>
              <a:t>Maine Audubon (IBERA)</a:t>
            </a:r>
          </a:p>
          <a:p>
            <a:pPr marL="0" indent="0" eaLnBrk="1" hangingPunct="1">
              <a:lnSpc>
                <a:spcPct val="80000"/>
              </a:lnSpc>
              <a:buNone/>
            </a:pPr>
            <a:endParaRPr lang="en-US" sz="2400" dirty="0" smtClean="0">
              <a:ea typeface="ＭＳ Ｐゴシック" panose="020B0600070205080204" pitchFamily="34" charset="-128"/>
            </a:endParaRPr>
          </a:p>
        </p:txBody>
      </p:sp>
      <p:pic>
        <p:nvPicPr>
          <p:cNvPr id="34822"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269" y="5524270"/>
            <a:ext cx="12128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6363" y="5211184"/>
            <a:ext cx="1385180" cy="65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9775" y="5962119"/>
            <a:ext cx="2901768" cy="798255"/>
          </a:xfrm>
          <a:prstGeom prst="rect">
            <a:avLst/>
          </a:prstGeom>
        </p:spPr>
      </p:pic>
      <p:pic>
        <p:nvPicPr>
          <p:cNvPr id="2052" name="Picture 4" descr="http://www.acadiantimber.com/_Global/34/img/title_log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5575" y="5962119"/>
            <a:ext cx="3256699" cy="740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6" cstate="email">
            <a:extLst>
              <a:ext uri="{28A0092B-C50C-407E-A947-70E740481C1C}">
                <a14:useLocalDpi xmlns:a14="http://schemas.microsoft.com/office/drawing/2010/main"/>
              </a:ext>
            </a:extLst>
          </a:blip>
          <a:srcRect/>
          <a:stretch>
            <a:fillRect/>
          </a:stretch>
        </p:blipFill>
        <p:spPr bwMode="auto">
          <a:xfrm>
            <a:off x="127167" y="5524270"/>
            <a:ext cx="1332608" cy="1230312"/>
          </a:xfrm>
          <a:prstGeom prst="rect">
            <a:avLst/>
          </a:prstGeom>
          <a:noFill/>
        </p:spPr>
      </p:pic>
      <p:sp>
        <p:nvSpPr>
          <p:cNvPr id="4" name="Content Placeholder 3"/>
          <p:cNvSpPr>
            <a:spLocks noGrp="1"/>
          </p:cNvSpPr>
          <p:nvPr>
            <p:ph sz="half" idx="2"/>
          </p:nvPr>
        </p:nvSpPr>
        <p:spPr>
          <a:xfrm>
            <a:off x="4648200" y="841972"/>
            <a:ext cx="4059936" cy="5254028"/>
          </a:xfrm>
        </p:spPr>
        <p:txBody>
          <a:bodyPr/>
          <a:lstStyle/>
          <a:p>
            <a:pPr marL="0" indent="0" eaLnBrk="1" hangingPunct="1">
              <a:lnSpc>
                <a:spcPct val="80000"/>
              </a:lnSpc>
              <a:buNone/>
            </a:pPr>
            <a:r>
              <a:rPr lang="en-US" sz="2800" u="sng" dirty="0" smtClean="0">
                <a:ea typeface="ＭＳ Ｐゴシック" panose="020B0600070205080204" pitchFamily="34" charset="-128"/>
              </a:rPr>
              <a:t>Landowners</a:t>
            </a:r>
            <a:r>
              <a:rPr lang="en-US" sz="2800" u="sng" dirty="0">
                <a:ea typeface="ＭＳ Ｐゴシック" panose="020B0600070205080204" pitchFamily="34" charset="-128"/>
              </a:rPr>
              <a:t>:</a:t>
            </a:r>
          </a:p>
          <a:p>
            <a:pPr eaLnBrk="1" hangingPunct="1">
              <a:lnSpc>
                <a:spcPct val="80000"/>
              </a:lnSpc>
            </a:pPr>
            <a:r>
              <a:rPr lang="en-US" sz="2800" dirty="0">
                <a:ea typeface="ＭＳ Ｐゴシック" panose="020B0600070205080204" pitchFamily="34" charset="-128"/>
              </a:rPr>
              <a:t>Baxter State </a:t>
            </a:r>
            <a:r>
              <a:rPr lang="en-US" sz="2800" dirty="0" smtClean="0">
                <a:ea typeface="ＭＳ Ｐゴシック" panose="020B0600070205080204" pitchFamily="34" charset="-128"/>
              </a:rPr>
              <a:t>Park</a:t>
            </a:r>
          </a:p>
          <a:p>
            <a:pPr eaLnBrk="1" hangingPunct="1">
              <a:lnSpc>
                <a:spcPct val="80000"/>
              </a:lnSpc>
            </a:pPr>
            <a:endParaRPr lang="en-US" sz="2800" dirty="0">
              <a:ea typeface="ＭＳ Ｐゴシック" panose="020B0600070205080204" pitchFamily="34" charset="-128"/>
            </a:endParaRPr>
          </a:p>
          <a:p>
            <a:pPr eaLnBrk="1" hangingPunct="1">
              <a:lnSpc>
                <a:spcPct val="80000"/>
              </a:lnSpc>
            </a:pPr>
            <a:r>
              <a:rPr lang="en-US" sz="2800" dirty="0">
                <a:ea typeface="ＭＳ Ｐゴシック" panose="020B0600070205080204" pitchFamily="34" charset="-128"/>
              </a:rPr>
              <a:t>Katahdin Forest Management LLC (Acadian Timber Corporation</a:t>
            </a:r>
            <a:r>
              <a:rPr lang="en-US" sz="2800" dirty="0" smtClean="0">
                <a:ea typeface="ＭＳ Ｐゴシック" panose="020B0600070205080204" pitchFamily="34" charset="-128"/>
              </a:rPr>
              <a:t>)</a:t>
            </a:r>
          </a:p>
          <a:p>
            <a:pPr marL="0" indent="0" eaLnBrk="1" hangingPunct="1">
              <a:lnSpc>
                <a:spcPct val="80000"/>
              </a:lnSpc>
              <a:buNone/>
            </a:pPr>
            <a:endParaRPr lang="en-US" sz="2800" dirty="0">
              <a:ea typeface="ＭＳ Ｐゴシック" panose="020B0600070205080204" pitchFamily="34" charset="-128"/>
            </a:endParaRPr>
          </a:p>
          <a:p>
            <a:pPr marL="0" indent="0" eaLnBrk="1" hangingPunct="1">
              <a:lnSpc>
                <a:spcPct val="80000"/>
              </a:lnSpc>
              <a:buNone/>
              <a:defRPr/>
            </a:pPr>
            <a:r>
              <a:rPr lang="en-US" sz="2000" u="sng" dirty="0"/>
              <a:t>Field Techs:</a:t>
            </a:r>
          </a:p>
          <a:p>
            <a:pPr eaLnBrk="1" hangingPunct="1">
              <a:lnSpc>
                <a:spcPct val="80000"/>
              </a:lnSpc>
              <a:defRPr/>
            </a:pPr>
            <a:r>
              <a:rPr lang="en-US" sz="2000" dirty="0"/>
              <a:t>Mitch Jackman</a:t>
            </a:r>
          </a:p>
          <a:p>
            <a:pPr eaLnBrk="1" hangingPunct="1">
              <a:lnSpc>
                <a:spcPct val="80000"/>
              </a:lnSpc>
              <a:defRPr/>
            </a:pPr>
            <a:r>
              <a:rPr lang="en-US" sz="2000" dirty="0"/>
              <a:t>Scott Parkhill</a:t>
            </a:r>
          </a:p>
          <a:p>
            <a:pPr eaLnBrk="1" hangingPunct="1">
              <a:lnSpc>
                <a:spcPct val="80000"/>
              </a:lnSpc>
              <a:defRPr/>
            </a:pPr>
            <a:r>
              <a:rPr lang="en-US" sz="2000" dirty="0"/>
              <a:t>Rebecca </a:t>
            </a:r>
            <a:r>
              <a:rPr lang="en-US" sz="2000" dirty="0" err="1"/>
              <a:t>Fontes</a:t>
            </a:r>
            <a:endParaRPr lang="en-US" sz="2000" dirty="0"/>
          </a:p>
          <a:p>
            <a:pPr eaLnBrk="1" hangingPunct="1">
              <a:lnSpc>
                <a:spcPct val="80000"/>
              </a:lnSpc>
              <a:defRPr/>
            </a:pPr>
            <a:r>
              <a:rPr lang="en-US" sz="2000" dirty="0"/>
              <a:t>Cory Dunning</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75"/>
          <p:cNvPicPr>
            <a:picLocks noChangeAspect="1" noChangeArrowheads="1"/>
          </p:cNvPicPr>
          <p:nvPr/>
        </p:nvPicPr>
        <p:blipFill>
          <a:blip r:embed="rId3"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6050" y="857250"/>
            <a:ext cx="4573191"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1978"/>
          <p:cNvPicPr>
            <a:picLocks noChangeAspect="1" noChangeArrowheads="1"/>
          </p:cNvPicPr>
          <p:nvPr/>
        </p:nvPicPr>
        <p:blipFill>
          <a:blip r:embed="rId4"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1982"/>
          <p:cNvPicPr>
            <a:picLocks noChangeAspect="1" noChangeArrowheads="1"/>
          </p:cNvPicPr>
          <p:nvPr/>
        </p:nvPicPr>
        <p:blipFill>
          <a:blip r:embed="rId5"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1985"/>
          <p:cNvPicPr>
            <a:picLocks noChangeAspect="1" noChangeArrowheads="1"/>
          </p:cNvPicPr>
          <p:nvPr/>
        </p:nvPicPr>
        <p:blipFill>
          <a:blip r:embed="rId6"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1988"/>
          <p:cNvPicPr>
            <a:picLocks noChangeAspect="1" noChangeArrowheads="1"/>
          </p:cNvPicPr>
          <p:nvPr/>
        </p:nvPicPr>
        <p:blipFill>
          <a:blip r:embed="rId7"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1991"/>
          <p:cNvPicPr>
            <a:picLocks noChangeAspect="1" noChangeArrowheads="1"/>
          </p:cNvPicPr>
          <p:nvPr/>
        </p:nvPicPr>
        <p:blipFill>
          <a:blip r:embed="rId8"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1993"/>
          <p:cNvPicPr>
            <a:picLocks noChangeAspect="1" noChangeArrowheads="1"/>
          </p:cNvPicPr>
          <p:nvPr/>
        </p:nvPicPr>
        <p:blipFill>
          <a:blip r:embed="rId9"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1995"/>
          <p:cNvPicPr>
            <a:picLocks noChangeAspect="1" noChangeArrowheads="1"/>
          </p:cNvPicPr>
          <p:nvPr/>
        </p:nvPicPr>
        <p:blipFill>
          <a:blip r:embed="rId10"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1997"/>
          <p:cNvPicPr>
            <a:picLocks noChangeAspect="1" noChangeArrowheads="1"/>
          </p:cNvPicPr>
          <p:nvPr/>
        </p:nvPicPr>
        <p:blipFill>
          <a:blip r:embed="rId11"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1999"/>
          <p:cNvPicPr>
            <a:picLocks noChangeAspect="1" noChangeArrowheads="1"/>
          </p:cNvPicPr>
          <p:nvPr/>
        </p:nvPicPr>
        <p:blipFill>
          <a:blip r:embed="rId12"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2000"/>
          <p:cNvPicPr>
            <a:picLocks noChangeAspect="1" noChangeArrowheads="1"/>
          </p:cNvPicPr>
          <p:nvPr/>
        </p:nvPicPr>
        <p:blipFill>
          <a:blip r:embed="rId13"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2001"/>
          <p:cNvPicPr>
            <a:picLocks noChangeAspect="1" noChangeArrowheads="1"/>
          </p:cNvPicPr>
          <p:nvPr/>
        </p:nvPicPr>
        <p:blipFill>
          <a:blip r:embed="rId14"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4" descr="2004"/>
          <p:cNvPicPr>
            <a:picLocks noChangeAspect="1" noChangeArrowheads="1"/>
          </p:cNvPicPr>
          <p:nvPr/>
        </p:nvPicPr>
        <p:blipFill>
          <a:blip r:embed="rId15" cstate="email">
            <a:clrChange>
              <a:clrFrom>
                <a:srgbClr val="666666"/>
              </a:clrFrom>
              <a:clrTo>
                <a:srgbClr val="666666">
                  <a:alpha val="0"/>
                </a:srgbClr>
              </a:clrTo>
            </a:clrChange>
            <a:extLst>
              <a:ext uri="{28A0092B-C50C-407E-A947-70E740481C1C}">
                <a14:useLocalDpi xmlns:a14="http://schemas.microsoft.com/office/drawing/2010/main"/>
              </a:ext>
            </a:extLst>
          </a:blip>
          <a:srcRect/>
          <a:stretch>
            <a:fillRect/>
          </a:stretch>
        </p:blipFill>
        <p:spPr bwMode="auto">
          <a:xfrm>
            <a:off x="2684861" y="857250"/>
            <a:ext cx="4573190"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 Box 16"/>
          <p:cNvSpPr txBox="1">
            <a:spLocks noChangeArrowheads="1"/>
          </p:cNvSpPr>
          <p:nvPr/>
        </p:nvSpPr>
        <p:spPr bwMode="auto">
          <a:xfrm>
            <a:off x="1960914" y="1198915"/>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dirty="0"/>
              <a:t>1975</a:t>
            </a:r>
          </a:p>
        </p:txBody>
      </p:sp>
      <p:sp>
        <p:nvSpPr>
          <p:cNvPr id="17425" name="Text Box 17"/>
          <p:cNvSpPr txBox="1">
            <a:spLocks noChangeArrowheads="1"/>
          </p:cNvSpPr>
          <p:nvPr/>
        </p:nvSpPr>
        <p:spPr bwMode="auto">
          <a:xfrm>
            <a:off x="2000251" y="1498998"/>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1978</a:t>
            </a:r>
          </a:p>
        </p:txBody>
      </p:sp>
      <p:sp>
        <p:nvSpPr>
          <p:cNvPr id="17426" name="Text Box 18"/>
          <p:cNvSpPr txBox="1">
            <a:spLocks noChangeArrowheads="1"/>
          </p:cNvSpPr>
          <p:nvPr/>
        </p:nvSpPr>
        <p:spPr bwMode="auto">
          <a:xfrm>
            <a:off x="2000251" y="1820466"/>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1982</a:t>
            </a:r>
          </a:p>
        </p:txBody>
      </p:sp>
      <p:sp>
        <p:nvSpPr>
          <p:cNvPr id="17427" name="Text Box 19"/>
          <p:cNvSpPr txBox="1">
            <a:spLocks noChangeArrowheads="1"/>
          </p:cNvSpPr>
          <p:nvPr/>
        </p:nvSpPr>
        <p:spPr bwMode="auto">
          <a:xfrm>
            <a:off x="2000251" y="3424238"/>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1995</a:t>
            </a:r>
          </a:p>
        </p:txBody>
      </p:sp>
      <p:sp>
        <p:nvSpPr>
          <p:cNvPr id="17428" name="Text Box 20"/>
          <p:cNvSpPr txBox="1">
            <a:spLocks noChangeArrowheads="1"/>
          </p:cNvSpPr>
          <p:nvPr/>
        </p:nvSpPr>
        <p:spPr bwMode="auto">
          <a:xfrm>
            <a:off x="2000250" y="2140745"/>
            <a:ext cx="647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1985</a:t>
            </a:r>
          </a:p>
        </p:txBody>
      </p:sp>
      <p:sp>
        <p:nvSpPr>
          <p:cNvPr id="17429" name="Text Box 21"/>
          <p:cNvSpPr txBox="1">
            <a:spLocks noChangeArrowheads="1"/>
          </p:cNvSpPr>
          <p:nvPr/>
        </p:nvSpPr>
        <p:spPr bwMode="auto">
          <a:xfrm>
            <a:off x="2000251" y="3103960"/>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1993</a:t>
            </a:r>
          </a:p>
        </p:txBody>
      </p:sp>
      <p:sp>
        <p:nvSpPr>
          <p:cNvPr id="17430" name="Text Box 22"/>
          <p:cNvSpPr txBox="1">
            <a:spLocks noChangeArrowheads="1"/>
          </p:cNvSpPr>
          <p:nvPr/>
        </p:nvSpPr>
        <p:spPr bwMode="auto">
          <a:xfrm>
            <a:off x="2000251" y="2462213"/>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1988</a:t>
            </a:r>
          </a:p>
        </p:txBody>
      </p:sp>
      <p:sp>
        <p:nvSpPr>
          <p:cNvPr id="17431" name="Text Box 23"/>
          <p:cNvSpPr txBox="1">
            <a:spLocks noChangeArrowheads="1"/>
          </p:cNvSpPr>
          <p:nvPr/>
        </p:nvSpPr>
        <p:spPr bwMode="auto">
          <a:xfrm>
            <a:off x="2000251" y="4387454"/>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2000</a:t>
            </a:r>
          </a:p>
        </p:txBody>
      </p:sp>
      <p:sp>
        <p:nvSpPr>
          <p:cNvPr id="17432" name="Text Box 24"/>
          <p:cNvSpPr txBox="1">
            <a:spLocks noChangeArrowheads="1"/>
          </p:cNvSpPr>
          <p:nvPr/>
        </p:nvSpPr>
        <p:spPr bwMode="auto">
          <a:xfrm>
            <a:off x="2000251" y="3745707"/>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1997</a:t>
            </a:r>
          </a:p>
        </p:txBody>
      </p:sp>
      <p:sp>
        <p:nvSpPr>
          <p:cNvPr id="17433" name="Text Box 25"/>
          <p:cNvSpPr txBox="1">
            <a:spLocks noChangeArrowheads="1"/>
          </p:cNvSpPr>
          <p:nvPr/>
        </p:nvSpPr>
        <p:spPr bwMode="auto">
          <a:xfrm>
            <a:off x="2000251" y="2782491"/>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1991</a:t>
            </a:r>
          </a:p>
        </p:txBody>
      </p:sp>
      <p:sp>
        <p:nvSpPr>
          <p:cNvPr id="17434" name="Text Box 26"/>
          <p:cNvSpPr txBox="1">
            <a:spLocks noChangeArrowheads="1"/>
          </p:cNvSpPr>
          <p:nvPr/>
        </p:nvSpPr>
        <p:spPr bwMode="auto">
          <a:xfrm>
            <a:off x="2000251" y="4065985"/>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1999</a:t>
            </a:r>
          </a:p>
        </p:txBody>
      </p:sp>
      <p:sp>
        <p:nvSpPr>
          <p:cNvPr id="17435" name="Text Box 27"/>
          <p:cNvSpPr txBox="1">
            <a:spLocks noChangeArrowheads="1"/>
          </p:cNvSpPr>
          <p:nvPr/>
        </p:nvSpPr>
        <p:spPr bwMode="auto">
          <a:xfrm>
            <a:off x="2000251" y="4707732"/>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2001</a:t>
            </a:r>
          </a:p>
        </p:txBody>
      </p:sp>
      <p:sp>
        <p:nvSpPr>
          <p:cNvPr id="17436" name="Text Box 28"/>
          <p:cNvSpPr txBox="1">
            <a:spLocks noChangeArrowheads="1"/>
          </p:cNvSpPr>
          <p:nvPr/>
        </p:nvSpPr>
        <p:spPr bwMode="auto">
          <a:xfrm>
            <a:off x="2000251" y="5029200"/>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2004</a:t>
            </a:r>
          </a:p>
        </p:txBody>
      </p:sp>
      <p:sp>
        <p:nvSpPr>
          <p:cNvPr id="17437" name="Text Box 29"/>
          <p:cNvSpPr txBox="1">
            <a:spLocks noChangeArrowheads="1"/>
          </p:cNvSpPr>
          <p:nvPr/>
        </p:nvSpPr>
        <p:spPr bwMode="auto">
          <a:xfrm>
            <a:off x="2000251" y="5350669"/>
            <a:ext cx="6367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Times New Roman" panose="02020603050405020304" pitchFamily="18" charset="0"/>
              </a:defRPr>
            </a:lvl1pPr>
            <a:lvl2pPr marL="742950" indent="-285750" eaLnBrk="0" hangingPunct="0">
              <a:defRPr sz="4400">
                <a:solidFill>
                  <a:schemeClr val="tx1"/>
                </a:solidFill>
                <a:latin typeface="Times New Roman" panose="02020603050405020304" pitchFamily="18" charset="0"/>
              </a:defRPr>
            </a:lvl2pPr>
            <a:lvl3pPr marL="1143000" indent="-228600" eaLnBrk="0" hangingPunct="0">
              <a:defRPr sz="4400">
                <a:solidFill>
                  <a:schemeClr val="tx1"/>
                </a:solidFill>
                <a:latin typeface="Times New Roman" panose="02020603050405020304" pitchFamily="18" charset="0"/>
              </a:defRPr>
            </a:lvl3pPr>
            <a:lvl4pPr marL="1600200" indent="-228600" eaLnBrk="0" hangingPunct="0">
              <a:defRPr sz="4400">
                <a:solidFill>
                  <a:schemeClr val="tx1"/>
                </a:solidFill>
                <a:latin typeface="Times New Roman" panose="02020603050405020304" pitchFamily="18" charset="0"/>
              </a:defRPr>
            </a:lvl4pPr>
            <a:lvl5pPr marL="2057400" indent="-228600" eaLnBrk="0" hangingPunct="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eaLnBrk="1" hangingPunct="1">
              <a:spcBef>
                <a:spcPct val="20000"/>
              </a:spcBef>
              <a:buFontTx/>
              <a:buChar char="•"/>
            </a:pPr>
            <a:r>
              <a:rPr lang="en-US" altLang="en-US" sz="1500"/>
              <a:t>2007</a:t>
            </a:r>
          </a:p>
        </p:txBody>
      </p:sp>
      <p:sp>
        <p:nvSpPr>
          <p:cNvPr id="29" name="Rectangle 28"/>
          <p:cNvSpPr/>
          <p:nvPr/>
        </p:nvSpPr>
        <p:spPr>
          <a:xfrm>
            <a:off x="130476" y="6066192"/>
            <a:ext cx="1632626" cy="369332"/>
          </a:xfrm>
          <a:prstGeom prst="rect">
            <a:avLst/>
          </a:prstGeom>
        </p:spPr>
        <p:txBody>
          <a:bodyPr wrap="none">
            <a:spAutoFit/>
          </a:bodyPr>
          <a:lstStyle/>
          <a:p>
            <a:r>
              <a:rPr lang="en-US">
                <a:latin typeface="+mn-lt"/>
              </a:rPr>
              <a:t>Simons (2009)</a:t>
            </a:r>
            <a:endParaRPr lang="en-US" dirty="0">
              <a:latin typeface="+mn-lt"/>
            </a:endParaRPr>
          </a:p>
        </p:txBody>
      </p:sp>
      <p:pic>
        <p:nvPicPr>
          <p:cNvPr id="30" name="Picture 8"/>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692767" y="119062"/>
            <a:ext cx="1294210" cy="170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457200" y="152400"/>
            <a:ext cx="8229600" cy="704850"/>
          </a:xfrm>
        </p:spPr>
        <p:txBody>
          <a:bodyPr>
            <a:normAutofit fontScale="90000"/>
          </a:bodyPr>
          <a:lstStyle/>
          <a:p>
            <a:r>
              <a:rPr lang="en-US" dirty="0" smtClean="0"/>
              <a:t>Harvest Footprint</a:t>
            </a:r>
            <a:endParaRPr lang="en-US" dirty="0"/>
          </a:p>
        </p:txBody>
      </p:sp>
    </p:spTree>
    <p:extLst>
      <p:ext uri="{BB962C8B-B14F-4D97-AF65-F5344CB8AC3E}">
        <p14:creationId xmlns:p14="http://schemas.microsoft.com/office/powerpoint/2010/main" val="2110262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2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1000"/>
                                  </p:stCondLst>
                                  <p:childTnLst>
                                    <p:set>
                                      <p:cBhvr>
                                        <p:cTn id="11" dur="1" fill="hold">
                                          <p:stCondLst>
                                            <p:cond delay="0"/>
                                          </p:stCondLst>
                                        </p:cTn>
                                        <p:tgtEl>
                                          <p:spTgt spid="17412"/>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17426"/>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1000"/>
                                  </p:stCondLst>
                                  <p:childTnLst>
                                    <p:set>
                                      <p:cBhvr>
                                        <p:cTn id="16" dur="1" fill="hold">
                                          <p:stCondLst>
                                            <p:cond delay="0"/>
                                          </p:stCondLst>
                                        </p:cTn>
                                        <p:tgtEl>
                                          <p:spTgt spid="17413"/>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7428"/>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7414"/>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17430"/>
                                        </p:tgtEl>
                                        <p:attrNameLst>
                                          <p:attrName>style.visibility</p:attrName>
                                        </p:attrNameLst>
                                      </p:cBhvr>
                                      <p:to>
                                        <p:strVal val="visible"/>
                                      </p:to>
                                    </p:set>
                                  </p:childTnLst>
                                </p:cTn>
                              </p:par>
                            </p:childTnLst>
                          </p:cTn>
                        </p:par>
                        <p:par>
                          <p:cTn id="24" fill="hold" nodeType="afterGroup">
                            <p:stCondLst>
                              <p:cond delay="3000"/>
                            </p:stCondLst>
                            <p:childTnLst>
                              <p:par>
                                <p:cTn id="25" presetID="1" presetClass="entr" presetSubtype="0" fill="hold" nodeType="afterEffect">
                                  <p:stCondLst>
                                    <p:cond delay="1000"/>
                                  </p:stCondLst>
                                  <p:childTnLst>
                                    <p:set>
                                      <p:cBhvr>
                                        <p:cTn id="26" dur="1" fill="hold">
                                          <p:stCondLst>
                                            <p:cond delay="0"/>
                                          </p:stCondLst>
                                        </p:cTn>
                                        <p:tgtEl>
                                          <p:spTgt spid="17415"/>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17433"/>
                                        </p:tgtEl>
                                        <p:attrNameLst>
                                          <p:attrName>style.visibility</p:attrName>
                                        </p:attrNameLst>
                                      </p:cBhvr>
                                      <p:to>
                                        <p:strVal val="visible"/>
                                      </p:to>
                                    </p:set>
                                  </p:childTnLst>
                                </p:cTn>
                              </p:par>
                            </p:childTnLst>
                          </p:cTn>
                        </p:par>
                        <p:par>
                          <p:cTn id="29" fill="hold" nodeType="afterGroup">
                            <p:stCondLst>
                              <p:cond delay="4000"/>
                            </p:stCondLst>
                            <p:childTnLst>
                              <p:par>
                                <p:cTn id="30" presetID="1" presetClass="entr" presetSubtype="0" fill="hold" nodeType="afterEffect">
                                  <p:stCondLst>
                                    <p:cond delay="1000"/>
                                  </p:stCondLst>
                                  <p:childTnLst>
                                    <p:set>
                                      <p:cBhvr>
                                        <p:cTn id="31" dur="1" fill="hold">
                                          <p:stCondLst>
                                            <p:cond delay="0"/>
                                          </p:stCondLst>
                                        </p:cTn>
                                        <p:tgtEl>
                                          <p:spTgt spid="17416"/>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17429"/>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1000"/>
                                  </p:stCondLst>
                                  <p:childTnLst>
                                    <p:set>
                                      <p:cBhvr>
                                        <p:cTn id="36" dur="1" fill="hold">
                                          <p:stCondLst>
                                            <p:cond delay="0"/>
                                          </p:stCondLst>
                                        </p:cTn>
                                        <p:tgtEl>
                                          <p:spTgt spid="17417"/>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17427"/>
                                        </p:tgtEl>
                                        <p:attrNameLst>
                                          <p:attrName>style.visibility</p:attrName>
                                        </p:attrNameLst>
                                      </p:cBhvr>
                                      <p:to>
                                        <p:strVal val="visible"/>
                                      </p:to>
                                    </p:set>
                                  </p:child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0"/>
                                          </p:stCondLst>
                                        </p:cTn>
                                        <p:tgtEl>
                                          <p:spTgt spid="17418"/>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0"/>
                                          </p:stCondLst>
                                        </p:cTn>
                                        <p:tgtEl>
                                          <p:spTgt spid="17432"/>
                                        </p:tgtEl>
                                        <p:attrNameLst>
                                          <p:attrName>style.visibility</p:attrName>
                                        </p:attrNameLst>
                                      </p:cBhvr>
                                      <p:to>
                                        <p:strVal val="visible"/>
                                      </p:to>
                                    </p:set>
                                  </p:childTnLst>
                                </p:cTn>
                              </p:par>
                            </p:childTnLst>
                          </p:cTn>
                        </p:par>
                        <p:par>
                          <p:cTn id="44" fill="hold" nodeType="afterGroup">
                            <p:stCondLst>
                              <p:cond delay="7000"/>
                            </p:stCondLst>
                            <p:childTnLst>
                              <p:par>
                                <p:cTn id="45" presetID="1" presetClass="entr" presetSubtype="0" fill="hold" nodeType="afterEffect">
                                  <p:stCondLst>
                                    <p:cond delay="1000"/>
                                  </p:stCondLst>
                                  <p:childTnLst>
                                    <p:set>
                                      <p:cBhvr>
                                        <p:cTn id="46" dur="1" fill="hold">
                                          <p:stCondLst>
                                            <p:cond delay="0"/>
                                          </p:stCondLst>
                                        </p:cTn>
                                        <p:tgtEl>
                                          <p:spTgt spid="17419"/>
                                        </p:tgtEl>
                                        <p:attrNameLst>
                                          <p:attrName>style.visibility</p:attrName>
                                        </p:attrNameLst>
                                      </p:cBhvr>
                                      <p:to>
                                        <p:strVal val="visible"/>
                                      </p:to>
                                    </p:set>
                                  </p:childTnLst>
                                </p:cTn>
                              </p:par>
                              <p:par>
                                <p:cTn id="47" presetID="1" presetClass="entr" presetSubtype="0" fill="hold" grpId="0" nodeType="withEffect">
                                  <p:stCondLst>
                                    <p:cond delay="1000"/>
                                  </p:stCondLst>
                                  <p:childTnLst>
                                    <p:set>
                                      <p:cBhvr>
                                        <p:cTn id="48" dur="1" fill="hold">
                                          <p:stCondLst>
                                            <p:cond delay="0"/>
                                          </p:stCondLst>
                                        </p:cTn>
                                        <p:tgtEl>
                                          <p:spTgt spid="17434"/>
                                        </p:tgtEl>
                                        <p:attrNameLst>
                                          <p:attrName>style.visibility</p:attrName>
                                        </p:attrNameLst>
                                      </p:cBhvr>
                                      <p:to>
                                        <p:strVal val="visible"/>
                                      </p:to>
                                    </p:set>
                                  </p:childTnLst>
                                </p:cTn>
                              </p:par>
                            </p:childTnLst>
                          </p:cTn>
                        </p:par>
                        <p:par>
                          <p:cTn id="49" fill="hold" nodeType="afterGroup">
                            <p:stCondLst>
                              <p:cond delay="8000"/>
                            </p:stCondLst>
                            <p:childTnLst>
                              <p:par>
                                <p:cTn id="50" presetID="1" presetClass="entr" presetSubtype="0" fill="hold" nodeType="afterEffect">
                                  <p:stCondLst>
                                    <p:cond delay="1000"/>
                                  </p:stCondLst>
                                  <p:childTnLst>
                                    <p:set>
                                      <p:cBhvr>
                                        <p:cTn id="51" dur="1" fill="hold">
                                          <p:stCondLst>
                                            <p:cond delay="0"/>
                                          </p:stCondLst>
                                        </p:cTn>
                                        <p:tgtEl>
                                          <p:spTgt spid="17420"/>
                                        </p:tgtEl>
                                        <p:attrNameLst>
                                          <p:attrName>style.visibility</p:attrName>
                                        </p:attrNameLst>
                                      </p:cBhvr>
                                      <p:to>
                                        <p:strVal val="visible"/>
                                      </p:to>
                                    </p:set>
                                  </p:childTnLst>
                                </p:cTn>
                              </p:par>
                              <p:par>
                                <p:cTn id="52" presetID="1" presetClass="entr" presetSubtype="0" fill="hold" grpId="0" nodeType="withEffect">
                                  <p:stCondLst>
                                    <p:cond delay="1000"/>
                                  </p:stCondLst>
                                  <p:childTnLst>
                                    <p:set>
                                      <p:cBhvr>
                                        <p:cTn id="53" dur="1" fill="hold">
                                          <p:stCondLst>
                                            <p:cond delay="0"/>
                                          </p:stCondLst>
                                        </p:cTn>
                                        <p:tgtEl>
                                          <p:spTgt spid="17431"/>
                                        </p:tgtEl>
                                        <p:attrNameLst>
                                          <p:attrName>style.visibility</p:attrName>
                                        </p:attrNameLst>
                                      </p:cBhvr>
                                      <p:to>
                                        <p:strVal val="visible"/>
                                      </p:to>
                                    </p:set>
                                  </p:childTnLst>
                                </p:cTn>
                              </p:par>
                            </p:childTnLst>
                          </p:cTn>
                        </p:par>
                        <p:par>
                          <p:cTn id="54" fill="hold" nodeType="afterGroup">
                            <p:stCondLst>
                              <p:cond delay="9000"/>
                            </p:stCondLst>
                            <p:childTnLst>
                              <p:par>
                                <p:cTn id="55" presetID="1" presetClass="entr" presetSubtype="0" fill="hold" nodeType="afterEffect">
                                  <p:stCondLst>
                                    <p:cond delay="1000"/>
                                  </p:stCondLst>
                                  <p:childTnLst>
                                    <p:set>
                                      <p:cBhvr>
                                        <p:cTn id="56" dur="1" fill="hold">
                                          <p:stCondLst>
                                            <p:cond delay="0"/>
                                          </p:stCondLst>
                                        </p:cTn>
                                        <p:tgtEl>
                                          <p:spTgt spid="17421"/>
                                        </p:tgtEl>
                                        <p:attrNameLst>
                                          <p:attrName>style.visibility</p:attrName>
                                        </p:attrNameLst>
                                      </p:cBhvr>
                                      <p:to>
                                        <p:strVal val="visible"/>
                                      </p:to>
                                    </p:set>
                                  </p:childTnLst>
                                </p:cTn>
                              </p:par>
                              <p:par>
                                <p:cTn id="57" presetID="1" presetClass="entr" presetSubtype="0" fill="hold" grpId="0" nodeType="withEffect">
                                  <p:stCondLst>
                                    <p:cond delay="1000"/>
                                  </p:stCondLst>
                                  <p:childTnLst>
                                    <p:set>
                                      <p:cBhvr>
                                        <p:cTn id="58" dur="1" fill="hold">
                                          <p:stCondLst>
                                            <p:cond delay="0"/>
                                          </p:stCondLst>
                                        </p:cTn>
                                        <p:tgtEl>
                                          <p:spTgt spid="17435"/>
                                        </p:tgtEl>
                                        <p:attrNameLst>
                                          <p:attrName>style.visibility</p:attrName>
                                        </p:attrNameLst>
                                      </p:cBhvr>
                                      <p:to>
                                        <p:strVal val="visible"/>
                                      </p:to>
                                    </p:set>
                                  </p:childTnLst>
                                </p:cTn>
                              </p:par>
                            </p:childTnLst>
                          </p:cTn>
                        </p:par>
                        <p:par>
                          <p:cTn id="59" fill="hold" nodeType="afterGroup">
                            <p:stCondLst>
                              <p:cond delay="10000"/>
                            </p:stCondLst>
                            <p:childTnLst>
                              <p:par>
                                <p:cTn id="60" presetID="1" presetClass="entr" presetSubtype="0" fill="hold" nodeType="afterEffect">
                                  <p:stCondLst>
                                    <p:cond delay="1000"/>
                                  </p:stCondLst>
                                  <p:childTnLst>
                                    <p:set>
                                      <p:cBhvr>
                                        <p:cTn id="61" dur="1" fill="hold">
                                          <p:stCondLst>
                                            <p:cond delay="0"/>
                                          </p:stCondLst>
                                        </p:cTn>
                                        <p:tgtEl>
                                          <p:spTgt spid="17422"/>
                                        </p:tgtEl>
                                        <p:attrNameLst>
                                          <p:attrName>style.visibility</p:attrName>
                                        </p:attrNameLst>
                                      </p:cBhvr>
                                      <p:to>
                                        <p:strVal val="visible"/>
                                      </p:to>
                                    </p:set>
                                  </p:childTnLst>
                                </p:cTn>
                              </p:par>
                              <p:par>
                                <p:cTn id="62" presetID="1" presetClass="entr" presetSubtype="0" fill="hold" grpId="0" nodeType="withEffect">
                                  <p:stCondLst>
                                    <p:cond delay="1000"/>
                                  </p:stCondLst>
                                  <p:childTnLst>
                                    <p:set>
                                      <p:cBhvr>
                                        <p:cTn id="63" dur="1" fill="hold">
                                          <p:stCondLst>
                                            <p:cond delay="0"/>
                                          </p:stCondLst>
                                        </p:cTn>
                                        <p:tgtEl>
                                          <p:spTgt spid="17436"/>
                                        </p:tgtEl>
                                        <p:attrNameLst>
                                          <p:attrName>style.visibility</p:attrName>
                                        </p:attrNameLst>
                                      </p:cBhvr>
                                      <p:to>
                                        <p:strVal val="visible"/>
                                      </p:to>
                                    </p:set>
                                  </p:childTnLst>
                                </p:cTn>
                              </p:par>
                              <p:par>
                                <p:cTn id="64" presetID="1" presetClass="entr" presetSubtype="0" fill="hold" grpId="0" nodeType="withEffect">
                                  <p:stCondLst>
                                    <p:cond delay="1000"/>
                                  </p:stCondLst>
                                  <p:childTnLst>
                                    <p:set>
                                      <p:cBhvr>
                                        <p:cTn id="65" dur="1" fill="hold">
                                          <p:stCondLst>
                                            <p:cond delay="0"/>
                                          </p:stCondLst>
                                        </p:cTn>
                                        <p:tgtEl>
                                          <p:spTgt spid="17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5" grpId="0"/>
      <p:bldP spid="17426" grpId="0"/>
      <p:bldP spid="17427" grpId="0"/>
      <p:bldP spid="17428" grpId="0"/>
      <p:bldP spid="17429" grpId="0"/>
      <p:bldP spid="17430" grpId="0"/>
      <p:bldP spid="17431" grpId="0"/>
      <p:bldP spid="17432" grpId="0"/>
      <p:bldP spid="17433" grpId="0"/>
      <p:bldP spid="17434" grpId="0"/>
      <p:bldP spid="17435" grpId="0"/>
      <p:bldP spid="17436" grpId="0"/>
      <p:bldP spid="174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normAutofit/>
          </a:bodyPr>
          <a:lstStyle/>
          <a:p>
            <a:pPr eaLnBrk="1" hangingPunct="1"/>
            <a:r>
              <a:rPr lang="en-US" altLang="en-US" dirty="0" smtClean="0"/>
              <a:t>Broad-Scale </a:t>
            </a:r>
            <a:r>
              <a:rPr lang="en-US" altLang="en-US" dirty="0"/>
              <a:t>T</a:t>
            </a:r>
            <a:r>
              <a:rPr lang="en-US" altLang="en-US" dirty="0" smtClean="0"/>
              <a:t>rends</a:t>
            </a:r>
          </a:p>
        </p:txBody>
      </p:sp>
      <p:sp>
        <p:nvSpPr>
          <p:cNvPr id="2" name="Content Placeholder 1"/>
          <p:cNvSpPr>
            <a:spLocks noGrp="1"/>
          </p:cNvSpPr>
          <p:nvPr>
            <p:ph sz="half" idx="1"/>
          </p:nvPr>
        </p:nvSpPr>
        <p:spPr/>
        <p:txBody>
          <a:bodyPr/>
          <a:lstStyle/>
          <a:p>
            <a:r>
              <a:rPr lang="en-US" dirty="0" smtClean="0"/>
              <a:t>Reduced extent of mature conifer forest with increasingly abundant and smaller patches </a:t>
            </a:r>
          </a:p>
          <a:p>
            <a:endParaRPr lang="en-US" dirty="0"/>
          </a:p>
          <a:p>
            <a:r>
              <a:rPr lang="en-US" dirty="0" smtClean="0"/>
              <a:t>Regenerating forest patch density and edge density have increased rapidly</a:t>
            </a:r>
          </a:p>
          <a:p>
            <a:endParaRPr lang="en-US" dirty="0"/>
          </a:p>
          <a:p>
            <a:pPr marL="0" indent="0">
              <a:buNone/>
            </a:pPr>
            <a:r>
              <a:rPr lang="en-US" sz="1800" dirty="0" smtClean="0"/>
              <a:t>(</a:t>
            </a:r>
            <a:r>
              <a:rPr lang="en-US" sz="1800" dirty="0" err="1" smtClean="0"/>
              <a:t>Legaard</a:t>
            </a:r>
            <a:r>
              <a:rPr lang="en-US" sz="1800" dirty="0" smtClean="0"/>
              <a:t> et al. 2015)</a:t>
            </a:r>
            <a:endParaRPr lang="en-US" sz="1800" dirty="0"/>
          </a:p>
        </p:txBody>
      </p:sp>
      <p:pic>
        <p:nvPicPr>
          <p:cNvPr id="3072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9790" y="114726"/>
            <a:ext cx="1294210" cy="170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65079" y="1888435"/>
            <a:ext cx="3683375" cy="4498290"/>
          </a:xfrm>
          <a:prstGeom prst="rect">
            <a:avLst/>
          </a:prstGeom>
          <a:effectLst>
            <a:softEdge rad="63500"/>
          </a:effectLst>
        </p:spPr>
      </p:pic>
      <p:sp>
        <p:nvSpPr>
          <p:cNvPr id="5" name="TextBox 4"/>
          <p:cNvSpPr txBox="1"/>
          <p:nvPr/>
        </p:nvSpPr>
        <p:spPr>
          <a:xfrm>
            <a:off x="4865079" y="6014500"/>
            <a:ext cx="1342034" cy="307777"/>
          </a:xfrm>
          <a:prstGeom prst="rect">
            <a:avLst/>
          </a:prstGeom>
          <a:noFill/>
        </p:spPr>
        <p:txBody>
          <a:bodyPr wrap="none" rtlCol="0">
            <a:spAutoFit/>
          </a:bodyPr>
          <a:lstStyle/>
          <a:p>
            <a:r>
              <a:rPr lang="en-US" sz="1400" dirty="0" smtClean="0"/>
              <a:t>Google ©2016</a:t>
            </a:r>
            <a:endParaRPr lang="en-US" sz="1400" dirty="0"/>
          </a:p>
        </p:txBody>
      </p:sp>
    </p:spTree>
    <p:extLst>
      <p:ext uri="{BB962C8B-B14F-4D97-AF65-F5344CB8AC3E}">
        <p14:creationId xmlns:p14="http://schemas.microsoft.com/office/powerpoint/2010/main" val="298923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5"/>
          <p:cNvSpPr>
            <a:spLocks noGrp="1"/>
          </p:cNvSpPr>
          <p:nvPr>
            <p:ph idx="1"/>
          </p:nvPr>
        </p:nvSpPr>
        <p:spPr>
          <a:xfrm>
            <a:off x="457200" y="2684560"/>
            <a:ext cx="4814888" cy="4643438"/>
          </a:xfrm>
        </p:spPr>
        <p:txBody>
          <a:bodyPr/>
          <a:lstStyle/>
          <a:p>
            <a:pPr marL="0" indent="0" eaLnBrk="1" hangingPunct="1">
              <a:buNone/>
            </a:pPr>
            <a:r>
              <a:rPr lang="en-US" dirty="0" smtClean="0">
                <a:ea typeface="ＭＳ Ｐゴシック" panose="020B0600070205080204" pitchFamily="34" charset="-128"/>
              </a:rPr>
              <a:t>To understand how common forms of forest management influence spruce grouse breeding and brood rearing habitat in commercially </a:t>
            </a:r>
            <a:r>
              <a:rPr lang="en-US" dirty="0">
                <a:ea typeface="ＭＳ Ｐゴシック" panose="020B0600070205080204" pitchFamily="34" charset="-128"/>
              </a:rPr>
              <a:t> </a:t>
            </a:r>
            <a:r>
              <a:rPr lang="en-US" dirty="0" smtClean="0">
                <a:ea typeface="ＭＳ Ｐゴシック" panose="020B0600070205080204" pitchFamily="34" charset="-128"/>
              </a:rPr>
              <a:t>managed forests</a:t>
            </a:r>
          </a:p>
        </p:txBody>
      </p:sp>
      <p:sp>
        <p:nvSpPr>
          <p:cNvPr id="5" name="Title 4"/>
          <p:cNvSpPr>
            <a:spLocks noGrp="1"/>
          </p:cNvSpPr>
          <p:nvPr>
            <p:ph type="title"/>
          </p:nvPr>
        </p:nvSpPr>
        <p:spPr/>
        <p:txBody>
          <a:bodyPr/>
          <a:lstStyle/>
          <a:p>
            <a:pPr eaLnBrk="1" fontAlgn="auto" hangingPunct="1">
              <a:spcAft>
                <a:spcPts val="0"/>
              </a:spcAft>
              <a:defRPr/>
            </a:pPr>
            <a:r>
              <a:rPr dirty="0" smtClean="0">
                <a:ea typeface="+mj-ea"/>
                <a:cs typeface="+mj-cs"/>
              </a:rPr>
              <a:t>Goal</a:t>
            </a:r>
            <a:endParaRPr dirty="0">
              <a:ea typeface="+mj-ea"/>
              <a:cs typeface="+mj-cs"/>
            </a:endParaRPr>
          </a:p>
        </p:txBody>
      </p:sp>
      <p:pic>
        <p:nvPicPr>
          <p:cNvPr id="19460" name="Picture 4" descr="C:\Documents and Settings\nutting\Desktop\2012 Photos\IMG_56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7877" y="2208810"/>
            <a:ext cx="3867219" cy="324536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0584" y="1715360"/>
            <a:ext cx="4231278" cy="3709947"/>
          </a:xfrm>
          <a:prstGeom prst="rect">
            <a:avLst/>
          </a:prstGeom>
          <a:effectLst>
            <a:softEdge rad="635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7752" y="2018172"/>
            <a:ext cx="2285779" cy="3104321"/>
          </a:xfrm>
          <a:prstGeom prst="rect">
            <a:avLst/>
          </a:prstGeom>
          <a:effectLst>
            <a:softEdge rad="63500"/>
          </a:effectLst>
        </p:spPr>
      </p:pic>
      <p:sp>
        <p:nvSpPr>
          <p:cNvPr id="21" name="Oval 20"/>
          <p:cNvSpPr/>
          <p:nvPr/>
        </p:nvSpPr>
        <p:spPr>
          <a:xfrm>
            <a:off x="2112803" y="2911151"/>
            <a:ext cx="419878" cy="429208"/>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a:stCxn id="21" idx="0"/>
          </p:cNvCxnSpPr>
          <p:nvPr/>
        </p:nvCxnSpPr>
        <p:spPr>
          <a:xfrm flipV="1">
            <a:off x="2322742" y="1715083"/>
            <a:ext cx="1334432" cy="119606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1" idx="4"/>
          </p:cNvCxnSpPr>
          <p:nvPr/>
        </p:nvCxnSpPr>
        <p:spPr>
          <a:xfrm>
            <a:off x="2322742" y="3340359"/>
            <a:ext cx="1334432" cy="208467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10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Stand Types</a:t>
            </a:r>
            <a:endParaRPr dirty="0"/>
          </a:p>
        </p:txBody>
      </p:sp>
      <p:sp>
        <p:nvSpPr>
          <p:cNvPr id="24579" name="Content Placeholder 8"/>
          <p:cNvSpPr>
            <a:spLocks noGrp="1"/>
          </p:cNvSpPr>
          <p:nvPr>
            <p:ph sz="half" idx="1"/>
          </p:nvPr>
        </p:nvSpPr>
        <p:spPr>
          <a:xfrm>
            <a:off x="347663" y="1504959"/>
            <a:ext cx="4059237" cy="5134380"/>
          </a:xfrm>
        </p:spPr>
        <p:txBody>
          <a:bodyPr/>
          <a:lstStyle/>
          <a:p>
            <a:r>
              <a:rPr lang="en-US" sz="2400" dirty="0" smtClean="0">
                <a:ea typeface="ＭＳ Ｐゴシック" panose="020B0600070205080204" pitchFamily="34" charset="-128"/>
              </a:rPr>
              <a:t>Conifer Regeneration</a:t>
            </a:r>
          </a:p>
          <a:p>
            <a:pPr lvl="1"/>
            <a:r>
              <a:rPr lang="en-US" sz="2200" dirty="0" smtClean="0">
                <a:ea typeface="ＭＳ Ｐゴシック" panose="020B0600070205080204" pitchFamily="34" charset="-128"/>
              </a:rPr>
              <a:t>n=10,</a:t>
            </a:r>
          </a:p>
          <a:p>
            <a:pPr lvl="1"/>
            <a:r>
              <a:rPr lang="en-US" sz="2200" dirty="0" err="1" smtClean="0">
                <a:ea typeface="ＭＳ Ｐゴシック" panose="020B0600070205080204" pitchFamily="34" charset="-128"/>
              </a:rPr>
              <a:t>Clearcut</a:t>
            </a:r>
            <a:r>
              <a:rPr lang="en-US" sz="2200" dirty="0" smtClean="0">
                <a:ea typeface="ＭＳ Ｐゴシック" panose="020B0600070205080204" pitchFamily="34" charset="-128"/>
              </a:rPr>
              <a:t> 1972-1994 and sprayed 1982-2005</a:t>
            </a:r>
          </a:p>
          <a:p>
            <a:pPr lvl="1"/>
            <a:endParaRPr lang="en-US" sz="2200" dirty="0" smtClean="0">
              <a:ea typeface="ＭＳ Ｐゴシック" panose="020B0600070205080204" pitchFamily="34" charset="-128"/>
            </a:endParaRPr>
          </a:p>
          <a:p>
            <a:pPr lvl="1"/>
            <a:endParaRPr lang="en-US" sz="2200" dirty="0">
              <a:ea typeface="ＭＳ Ｐゴシック" panose="020B0600070205080204" pitchFamily="34" charset="-128"/>
            </a:endParaRPr>
          </a:p>
          <a:p>
            <a:r>
              <a:rPr lang="en-US" sz="2400" dirty="0" smtClean="0">
                <a:ea typeface="ＭＳ Ｐゴシック" panose="020B0600070205080204" pitchFamily="34" charset="-128"/>
              </a:rPr>
              <a:t>Pre-commercial Thinning</a:t>
            </a:r>
          </a:p>
          <a:p>
            <a:pPr lvl="1"/>
            <a:r>
              <a:rPr lang="en-US" sz="2200" dirty="0" smtClean="0">
                <a:ea typeface="ＭＳ Ｐゴシック" panose="020B0600070205080204" pitchFamily="34" charset="-128"/>
              </a:rPr>
              <a:t>n=10 </a:t>
            </a:r>
          </a:p>
          <a:p>
            <a:pPr lvl="1"/>
            <a:r>
              <a:rPr lang="en-US" sz="2200" dirty="0" err="1" smtClean="0">
                <a:ea typeface="ＭＳ Ｐゴシック" panose="020B0600070205080204" pitchFamily="34" charset="-128"/>
              </a:rPr>
              <a:t>Clearcut</a:t>
            </a:r>
            <a:r>
              <a:rPr lang="en-US" sz="2200" dirty="0" smtClean="0">
                <a:ea typeface="ＭＳ Ｐゴシック" panose="020B0600070205080204" pitchFamily="34" charset="-128"/>
              </a:rPr>
              <a:t> 1974-1983, sprayed 1982-1988, and thinned between 1994-1999</a:t>
            </a:r>
          </a:p>
          <a:p>
            <a:pPr lvl="1"/>
            <a:endParaRPr lang="en-US" dirty="0" smtClean="0">
              <a:ea typeface="ＭＳ Ｐゴシック" panose="020B0600070205080204" pitchFamily="34" charset="-128"/>
            </a:endParaRPr>
          </a:p>
          <a:p>
            <a:pPr lvl="1"/>
            <a:endParaRPr lang="en-US" dirty="0" smtClean="0">
              <a:ea typeface="ＭＳ Ｐゴシック" panose="020B0600070205080204" pitchFamily="34" charset="-128"/>
            </a:endParaRPr>
          </a:p>
        </p:txBody>
      </p:sp>
      <p:pic>
        <p:nvPicPr>
          <p:cNvPr id="6" name="Picture 4" descr="C:\Documents and Settings\nutting\Desktop\2012 Photos\IMG_56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1168" y="2515129"/>
            <a:ext cx="3031104" cy="202368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nutting\Desktop\2011 Photos\IMG_397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1168" y="359279"/>
            <a:ext cx="3031104" cy="202464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4214191" y="4104861"/>
            <a:ext cx="1202625" cy="1635477"/>
          </a:xfrm>
          <a:prstGeom prst="straightConnector1">
            <a:avLst/>
          </a:prstGeom>
          <a:ln w="76200">
            <a:solidFill>
              <a:schemeClr val="tx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040155" y="1769165"/>
            <a:ext cx="1156996" cy="1281042"/>
          </a:xfrm>
          <a:prstGeom prst="straightConnector1">
            <a:avLst/>
          </a:prstGeom>
          <a:ln w="76200">
            <a:solidFill>
              <a:schemeClr val="tx2">
                <a:lumMod val="9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40155" y="1597307"/>
            <a:ext cx="1376661" cy="171858"/>
          </a:xfrm>
          <a:prstGeom prst="straightConnector1">
            <a:avLst/>
          </a:prstGeom>
          <a:ln w="76200">
            <a:solidFill>
              <a:schemeClr val="tx2">
                <a:lumMod val="9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4" descr="C:\Documents and Settings\nutting\Desktop\2012 Photos\IMG_564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71168" y="4728765"/>
            <a:ext cx="3031104" cy="2023146"/>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Paper.thmx</Template>
  <TotalTime>25301</TotalTime>
  <Words>3500</Words>
  <Application>Microsoft Office PowerPoint</Application>
  <PresentationFormat>On-screen Show (4:3)</PresentationFormat>
  <Paragraphs>438</Paragraphs>
  <Slides>45</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ＭＳ Ｐゴシック</vt:lpstr>
      <vt:lpstr>Arial</vt:lpstr>
      <vt:lpstr>Calibri</vt:lpstr>
      <vt:lpstr>Constantia</vt:lpstr>
      <vt:lpstr>Times New Roman</vt:lpstr>
      <vt:lpstr>Wingdings 2</vt:lpstr>
      <vt:lpstr>Paper</vt:lpstr>
      <vt:lpstr> Spruce Grouse Habitat Ecology in Maine’s Commercially Managed Acadian Forest  </vt:lpstr>
      <vt:lpstr>Spruce Grouse Range</vt:lpstr>
      <vt:lpstr>Spruce Grouse in the Region</vt:lpstr>
      <vt:lpstr>Harvest Changes 1980’s-2014</vt:lpstr>
      <vt:lpstr>Harvest Footprint</vt:lpstr>
      <vt:lpstr>Broad-Scale Trends</vt:lpstr>
      <vt:lpstr>Goal</vt:lpstr>
      <vt:lpstr>Study Area-</vt:lpstr>
      <vt:lpstr>Stand Types</vt:lpstr>
      <vt:lpstr>Stand Types</vt:lpstr>
      <vt:lpstr>Breeding Male Occupancy and Abundance </vt:lpstr>
      <vt:lpstr>Survey Methods</vt:lpstr>
      <vt:lpstr>Vegetation Measurements </vt:lpstr>
      <vt:lpstr>Data Analysis</vt:lpstr>
      <vt:lpstr>Results</vt:lpstr>
      <vt:lpstr>Results- Drivers of Occupancy and Abundance   </vt:lpstr>
      <vt:lpstr>Occupancy Results</vt:lpstr>
      <vt:lpstr>Abundance Results</vt:lpstr>
      <vt:lpstr>Stand Type Vegetation Profile</vt:lpstr>
      <vt:lpstr>Deciduous Tree Density</vt:lpstr>
      <vt:lpstr>Tree Diameter</vt:lpstr>
      <vt:lpstr>Pruning Height</vt:lpstr>
      <vt:lpstr>“Ideal” Occupied Stand</vt:lpstr>
      <vt:lpstr>Summary</vt:lpstr>
      <vt:lpstr>Management Implications</vt:lpstr>
      <vt:lpstr>Female Habitat Selection</vt:lpstr>
      <vt:lpstr>Survey Methods</vt:lpstr>
      <vt:lpstr>Capture and Telemetry</vt:lpstr>
      <vt:lpstr>Methods: Vegetation </vt:lpstr>
      <vt:lpstr>Use vs. Availability </vt:lpstr>
      <vt:lpstr>Methods: Statistics</vt:lpstr>
      <vt:lpstr>Results </vt:lpstr>
      <vt:lpstr>Results: Tree Use</vt:lpstr>
      <vt:lpstr>Results: Habitat Selection</vt:lpstr>
      <vt:lpstr>Drivers Across Models </vt:lpstr>
      <vt:lpstr>Drivers Across Models </vt:lpstr>
      <vt:lpstr>Drivers Across Models </vt:lpstr>
      <vt:lpstr>Drivers Across Models </vt:lpstr>
      <vt:lpstr>Example “Ideal” site</vt:lpstr>
      <vt:lpstr>Results: Home Range</vt:lpstr>
      <vt:lpstr>Summary</vt:lpstr>
      <vt:lpstr>Management Implications</vt:lpstr>
      <vt:lpstr>Chapter 1 &amp; 2 Takeaways</vt:lpstr>
      <vt:lpstr>Future Considerations</vt:lpstr>
      <vt:lpstr>Acknowledgements</vt:lpstr>
    </vt:vector>
  </TitlesOfParts>
  <Company>SAU #61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Breeding Season Patch Occupancy and Brood-rearing Habitat Selection of Spruce Grouse (Falcipennis canadensis) in the Managed Coniferous Forests of Maine</dc:title>
  <dc:creator>Steve Dunham</dc:creator>
  <cp:lastModifiedBy>John Truong</cp:lastModifiedBy>
  <cp:revision>416</cp:revision>
  <dcterms:created xsi:type="dcterms:W3CDTF">2015-05-13T17:48:16Z</dcterms:created>
  <dcterms:modified xsi:type="dcterms:W3CDTF">2016-12-07T14:22:39Z</dcterms:modified>
</cp:coreProperties>
</file>